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81" r:id="rId5"/>
    <p:sldId id="259" r:id="rId6"/>
    <p:sldId id="260" r:id="rId7"/>
    <p:sldId id="261" r:id="rId8"/>
    <p:sldId id="266" r:id="rId9"/>
    <p:sldId id="280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9" r:id="rId21"/>
    <p:sldId id="289" r:id="rId22"/>
    <p:sldId id="290" r:id="rId23"/>
    <p:sldId id="277" r:id="rId24"/>
    <p:sldId id="292" r:id="rId25"/>
    <p:sldId id="291" r:id="rId26"/>
    <p:sldId id="293" r:id="rId27"/>
    <p:sldId id="294" r:id="rId28"/>
    <p:sldId id="295" r:id="rId29"/>
    <p:sldId id="296" r:id="rId30"/>
    <p:sldId id="297" r:id="rId31"/>
    <p:sldId id="299" r:id="rId32"/>
    <p:sldId id="300" r:id="rId33"/>
    <p:sldId id="301" r:id="rId34"/>
    <p:sldId id="302" r:id="rId35"/>
    <p:sldId id="303" r:id="rId36"/>
    <p:sldId id="304" r:id="rId37"/>
    <p:sldId id="305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82D320-ECFC-A4FE-2E32-74963BC35587}" v="7034" dt="2025-05-27T08:51:51.412"/>
    <p1510:client id="{D4C1DBB5-8F54-6A9C-7466-E303AB06455A}" v="2139" dt="2025-05-27T03:27:14.6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78"/>
    <p:restoredTop sz="94731"/>
  </p:normalViewPr>
  <p:slideViewPr>
    <p:cSldViewPr snapToGrid="0" snapToObjects="1">
      <p:cViewPr varScale="1">
        <p:scale>
          <a:sx n="125" d="100"/>
          <a:sy n="125" d="100"/>
        </p:scale>
        <p:origin x="464" y="4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FC7EFA-E6D4-44BD-BB56-2D16CE547A7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5981C1-E808-4854-B417-4D24AD5433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Shared memory-mapped files: When multiple threads handle different user requests, redundant file reads are avoided because the mmap</a:t>
          </a:r>
        </a:p>
      </dgm:t>
    </dgm:pt>
    <dgm:pt modelId="{3ACB5B94-4380-4D84-AD0E-B48B8CB27CB3}" type="parTrans" cxnId="{15300F96-C91C-4624-A151-E979784B910F}">
      <dgm:prSet/>
      <dgm:spPr/>
      <dgm:t>
        <a:bodyPr/>
        <a:lstStyle/>
        <a:p>
          <a:endParaRPr lang="en-US"/>
        </a:p>
      </dgm:t>
    </dgm:pt>
    <dgm:pt modelId="{A73AE8D9-D8CA-426A-8384-622EDA7321B0}" type="sibTrans" cxnId="{15300F96-C91C-4624-A151-E979784B910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3DD05A8-FF42-40E2-9452-2968BB84241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Zero-copy access: Data is accessed directly from memory without duplication.</a:t>
          </a:r>
        </a:p>
      </dgm:t>
    </dgm:pt>
    <dgm:pt modelId="{6C8D99EB-F5C4-4853-A0C7-8DFB08DE784F}" type="parTrans" cxnId="{061CF2FE-179A-445B-968F-DA6E61ACDF74}">
      <dgm:prSet/>
      <dgm:spPr/>
      <dgm:t>
        <a:bodyPr/>
        <a:lstStyle/>
        <a:p>
          <a:endParaRPr lang="en-US"/>
        </a:p>
      </dgm:t>
    </dgm:pt>
    <dgm:pt modelId="{68BCF38D-D92E-456B-B041-093CFF69633F}" type="sibTrans" cxnId="{061CF2FE-179A-445B-968F-DA6E61ACDF7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BED57E6-B6CD-434C-9B8A-AA86F39606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Additionally, the operating system can page the data out to swap memory and page it back in when needed, optimizing for repeated periodic reads.</a:t>
          </a:r>
        </a:p>
      </dgm:t>
    </dgm:pt>
    <dgm:pt modelId="{C0287E2A-7C97-4867-B80D-174DD147716E}" type="parTrans" cxnId="{3D371556-F881-4EE4-9991-530FD7637B83}">
      <dgm:prSet/>
      <dgm:spPr/>
      <dgm:t>
        <a:bodyPr/>
        <a:lstStyle/>
        <a:p>
          <a:endParaRPr lang="en-US"/>
        </a:p>
      </dgm:t>
    </dgm:pt>
    <dgm:pt modelId="{E8AE55C6-2764-424D-A4B1-B13711FEFFC7}" type="sibTrans" cxnId="{3D371556-F881-4EE4-9991-530FD7637B8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21F48FA-FA97-4F67-9804-D7C74764CB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Unified memory architecture: Seamless access between CPU, GPU and NPU, eliminating the need for data transfers during vector similarity computations.</a:t>
          </a:r>
        </a:p>
      </dgm:t>
    </dgm:pt>
    <dgm:pt modelId="{14846E53-FF00-467B-B33E-F1C3FCAD5A29}" type="parTrans" cxnId="{686E27FC-8A65-478F-B3B0-0E449BC6F907}">
      <dgm:prSet/>
      <dgm:spPr/>
      <dgm:t>
        <a:bodyPr/>
        <a:lstStyle/>
        <a:p>
          <a:endParaRPr lang="en-US"/>
        </a:p>
      </dgm:t>
    </dgm:pt>
    <dgm:pt modelId="{7A718F73-149E-4E5A-AD47-689EB9555EBE}" type="sibTrans" cxnId="{686E27FC-8A65-478F-B3B0-0E449BC6F907}">
      <dgm:prSet/>
      <dgm:spPr/>
      <dgm:t>
        <a:bodyPr/>
        <a:lstStyle/>
        <a:p>
          <a:endParaRPr lang="en-US"/>
        </a:p>
      </dgm:t>
    </dgm:pt>
    <dgm:pt modelId="{428F1ECF-6441-4DE5-81F6-3205569C50C5}" type="pres">
      <dgm:prSet presAssocID="{40FC7EFA-E6D4-44BD-BB56-2D16CE547A70}" presName="root" presStyleCnt="0">
        <dgm:presLayoutVars>
          <dgm:dir/>
          <dgm:resizeHandles val="exact"/>
        </dgm:presLayoutVars>
      </dgm:prSet>
      <dgm:spPr/>
    </dgm:pt>
    <dgm:pt modelId="{B986A6DF-05CB-4AE7-8264-A2F859264E50}" type="pres">
      <dgm:prSet presAssocID="{40FC7EFA-E6D4-44BD-BB56-2D16CE547A70}" presName="container" presStyleCnt="0">
        <dgm:presLayoutVars>
          <dgm:dir/>
          <dgm:resizeHandles val="exact"/>
        </dgm:presLayoutVars>
      </dgm:prSet>
      <dgm:spPr/>
    </dgm:pt>
    <dgm:pt modelId="{7C04021A-8361-43CE-8F70-48259ABBB3E4}" type="pres">
      <dgm:prSet presAssocID="{BD5981C1-E808-4854-B417-4D24AD5433CE}" presName="compNode" presStyleCnt="0"/>
      <dgm:spPr/>
    </dgm:pt>
    <dgm:pt modelId="{CB3A4347-AA0C-442B-8810-0E6A7C658AD5}" type="pres">
      <dgm:prSet presAssocID="{BD5981C1-E808-4854-B417-4D24AD5433CE}" presName="iconBgRect" presStyleLbl="bgShp" presStyleIdx="0" presStyleCnt="4"/>
      <dgm:spPr/>
    </dgm:pt>
    <dgm:pt modelId="{3E7FEFBB-0E9C-4D05-8A03-B8E58E07FF48}" type="pres">
      <dgm:prSet presAssocID="{BD5981C1-E808-4854-B417-4D24AD5433C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k"/>
        </a:ext>
      </dgm:extLst>
    </dgm:pt>
    <dgm:pt modelId="{0F3DFDDC-AE68-4D8F-B7E1-8D8A60EE6B50}" type="pres">
      <dgm:prSet presAssocID="{BD5981C1-E808-4854-B417-4D24AD5433CE}" presName="spaceRect" presStyleCnt="0"/>
      <dgm:spPr/>
    </dgm:pt>
    <dgm:pt modelId="{A47E49AB-D6C9-4E90-9B29-A5FEDFCAED3B}" type="pres">
      <dgm:prSet presAssocID="{BD5981C1-E808-4854-B417-4D24AD5433CE}" presName="textRect" presStyleLbl="revTx" presStyleIdx="0" presStyleCnt="4">
        <dgm:presLayoutVars>
          <dgm:chMax val="1"/>
          <dgm:chPref val="1"/>
        </dgm:presLayoutVars>
      </dgm:prSet>
      <dgm:spPr/>
    </dgm:pt>
    <dgm:pt modelId="{5C2D34E3-EBAF-4682-9A20-86FC115B1E3F}" type="pres">
      <dgm:prSet presAssocID="{A73AE8D9-D8CA-426A-8384-622EDA7321B0}" presName="sibTrans" presStyleLbl="sibTrans2D1" presStyleIdx="0" presStyleCnt="0"/>
      <dgm:spPr/>
    </dgm:pt>
    <dgm:pt modelId="{E7B359AA-96DB-4DB4-9DE7-F67226BCA8D3}" type="pres">
      <dgm:prSet presAssocID="{E3DD05A8-FF42-40E2-9452-2968BB842414}" presName="compNode" presStyleCnt="0"/>
      <dgm:spPr/>
    </dgm:pt>
    <dgm:pt modelId="{CC51461E-4F52-4713-A8C3-EDEF61D06806}" type="pres">
      <dgm:prSet presAssocID="{E3DD05A8-FF42-40E2-9452-2968BB842414}" presName="iconBgRect" presStyleLbl="bgShp" presStyleIdx="1" presStyleCnt="4"/>
      <dgm:spPr/>
    </dgm:pt>
    <dgm:pt modelId="{30CCE843-C75B-4E4F-BF32-8CA01250EDF9}" type="pres">
      <dgm:prSet presAssocID="{E3DD05A8-FF42-40E2-9452-2968BB84241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redder"/>
        </a:ext>
      </dgm:extLst>
    </dgm:pt>
    <dgm:pt modelId="{9F7DB5EF-EDA2-4E4C-A34D-6578E5081A3E}" type="pres">
      <dgm:prSet presAssocID="{E3DD05A8-FF42-40E2-9452-2968BB842414}" presName="spaceRect" presStyleCnt="0"/>
      <dgm:spPr/>
    </dgm:pt>
    <dgm:pt modelId="{1BCD1F97-F2DD-4595-9485-63860ED13515}" type="pres">
      <dgm:prSet presAssocID="{E3DD05A8-FF42-40E2-9452-2968BB842414}" presName="textRect" presStyleLbl="revTx" presStyleIdx="1" presStyleCnt="4">
        <dgm:presLayoutVars>
          <dgm:chMax val="1"/>
          <dgm:chPref val="1"/>
        </dgm:presLayoutVars>
      </dgm:prSet>
      <dgm:spPr/>
    </dgm:pt>
    <dgm:pt modelId="{DADA594D-002E-480F-8216-06925658067D}" type="pres">
      <dgm:prSet presAssocID="{68BCF38D-D92E-456B-B041-093CFF69633F}" presName="sibTrans" presStyleLbl="sibTrans2D1" presStyleIdx="0" presStyleCnt="0"/>
      <dgm:spPr/>
    </dgm:pt>
    <dgm:pt modelId="{C825E8D0-0FDB-4FDC-B6D8-618D94554C59}" type="pres">
      <dgm:prSet presAssocID="{6BED57E6-B6CD-434C-9B8A-AA86F3960618}" presName="compNode" presStyleCnt="0"/>
      <dgm:spPr/>
    </dgm:pt>
    <dgm:pt modelId="{8D595777-D1FA-4AC3-BECB-12D8126B6D59}" type="pres">
      <dgm:prSet presAssocID="{6BED57E6-B6CD-434C-9B8A-AA86F3960618}" presName="iconBgRect" presStyleLbl="bgShp" presStyleIdx="2" presStyleCnt="4"/>
      <dgm:spPr/>
    </dgm:pt>
    <dgm:pt modelId="{907A08FB-DB57-45C4-85B0-970AE2DAFBEA}" type="pres">
      <dgm:prSet presAssocID="{6BED57E6-B6CD-434C-9B8A-AA86F396061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36FC1620-E71D-4CFA-989E-1D0A91ED5675}" type="pres">
      <dgm:prSet presAssocID="{6BED57E6-B6CD-434C-9B8A-AA86F3960618}" presName="spaceRect" presStyleCnt="0"/>
      <dgm:spPr/>
    </dgm:pt>
    <dgm:pt modelId="{6B65094E-063F-4546-82FA-9C4CB5B19277}" type="pres">
      <dgm:prSet presAssocID="{6BED57E6-B6CD-434C-9B8A-AA86F3960618}" presName="textRect" presStyleLbl="revTx" presStyleIdx="2" presStyleCnt="4">
        <dgm:presLayoutVars>
          <dgm:chMax val="1"/>
          <dgm:chPref val="1"/>
        </dgm:presLayoutVars>
      </dgm:prSet>
      <dgm:spPr/>
    </dgm:pt>
    <dgm:pt modelId="{46052092-144D-4819-9E05-A322853228F5}" type="pres">
      <dgm:prSet presAssocID="{E8AE55C6-2764-424D-A4B1-B13711FEFFC7}" presName="sibTrans" presStyleLbl="sibTrans2D1" presStyleIdx="0" presStyleCnt="0"/>
      <dgm:spPr/>
    </dgm:pt>
    <dgm:pt modelId="{4873CF04-929B-4801-8AAC-1011658C0706}" type="pres">
      <dgm:prSet presAssocID="{921F48FA-FA97-4F67-9804-D7C74764CBE2}" presName="compNode" presStyleCnt="0"/>
      <dgm:spPr/>
    </dgm:pt>
    <dgm:pt modelId="{B2A72481-1E28-4864-8B95-83678929C703}" type="pres">
      <dgm:prSet presAssocID="{921F48FA-FA97-4F67-9804-D7C74764CBE2}" presName="iconBgRect" presStyleLbl="bgShp" presStyleIdx="3" presStyleCnt="4"/>
      <dgm:spPr/>
    </dgm:pt>
    <dgm:pt modelId="{CDCD97E5-F275-4668-8FCB-3C997BA2EE51}" type="pres">
      <dgm:prSet presAssocID="{921F48FA-FA97-4F67-9804-D7C74764CBE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AA1220D-E930-4C1D-84A7-A510067F5B38}" type="pres">
      <dgm:prSet presAssocID="{921F48FA-FA97-4F67-9804-D7C74764CBE2}" presName="spaceRect" presStyleCnt="0"/>
      <dgm:spPr/>
    </dgm:pt>
    <dgm:pt modelId="{865B8F22-78DE-45AB-A827-45DEC43FAFD3}" type="pres">
      <dgm:prSet presAssocID="{921F48FA-FA97-4F67-9804-D7C74764CBE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659CB0B-4FB2-4118-91FA-4B0046A51ACF}" type="presOf" srcId="{E3DD05A8-FF42-40E2-9452-2968BB842414}" destId="{1BCD1F97-F2DD-4595-9485-63860ED13515}" srcOrd="0" destOrd="0" presId="urn:microsoft.com/office/officeart/2018/2/layout/IconCircleList"/>
    <dgm:cxn modelId="{4276743C-2050-432C-AA6A-6B520FB8E3D5}" type="presOf" srcId="{E8AE55C6-2764-424D-A4B1-B13711FEFFC7}" destId="{46052092-144D-4819-9E05-A322853228F5}" srcOrd="0" destOrd="0" presId="urn:microsoft.com/office/officeart/2018/2/layout/IconCircleList"/>
    <dgm:cxn modelId="{B8766F45-017C-4E81-AA07-ADD74FDD7650}" type="presOf" srcId="{40FC7EFA-E6D4-44BD-BB56-2D16CE547A70}" destId="{428F1ECF-6441-4DE5-81F6-3205569C50C5}" srcOrd="0" destOrd="0" presId="urn:microsoft.com/office/officeart/2018/2/layout/IconCircleList"/>
    <dgm:cxn modelId="{3D371556-F881-4EE4-9991-530FD7637B83}" srcId="{40FC7EFA-E6D4-44BD-BB56-2D16CE547A70}" destId="{6BED57E6-B6CD-434C-9B8A-AA86F3960618}" srcOrd="2" destOrd="0" parTransId="{C0287E2A-7C97-4867-B80D-174DD147716E}" sibTransId="{E8AE55C6-2764-424D-A4B1-B13711FEFFC7}"/>
    <dgm:cxn modelId="{70C8D658-3F0D-487C-A181-6BB173EEA298}" type="presOf" srcId="{921F48FA-FA97-4F67-9804-D7C74764CBE2}" destId="{865B8F22-78DE-45AB-A827-45DEC43FAFD3}" srcOrd="0" destOrd="0" presId="urn:microsoft.com/office/officeart/2018/2/layout/IconCircleList"/>
    <dgm:cxn modelId="{FE86FE76-B69B-45FA-B04D-E12FB25D1DB8}" type="presOf" srcId="{A73AE8D9-D8CA-426A-8384-622EDA7321B0}" destId="{5C2D34E3-EBAF-4682-9A20-86FC115B1E3F}" srcOrd="0" destOrd="0" presId="urn:microsoft.com/office/officeart/2018/2/layout/IconCircleList"/>
    <dgm:cxn modelId="{1771C894-3045-4816-9546-1DAF09BA2107}" type="presOf" srcId="{68BCF38D-D92E-456B-B041-093CFF69633F}" destId="{DADA594D-002E-480F-8216-06925658067D}" srcOrd="0" destOrd="0" presId="urn:microsoft.com/office/officeart/2018/2/layout/IconCircleList"/>
    <dgm:cxn modelId="{15300F96-C91C-4624-A151-E979784B910F}" srcId="{40FC7EFA-E6D4-44BD-BB56-2D16CE547A70}" destId="{BD5981C1-E808-4854-B417-4D24AD5433CE}" srcOrd="0" destOrd="0" parTransId="{3ACB5B94-4380-4D84-AD0E-B48B8CB27CB3}" sibTransId="{A73AE8D9-D8CA-426A-8384-622EDA7321B0}"/>
    <dgm:cxn modelId="{D070CFBA-A809-41A4-89D5-35DE37DF254A}" type="presOf" srcId="{BD5981C1-E808-4854-B417-4D24AD5433CE}" destId="{A47E49AB-D6C9-4E90-9B29-A5FEDFCAED3B}" srcOrd="0" destOrd="0" presId="urn:microsoft.com/office/officeart/2018/2/layout/IconCircleList"/>
    <dgm:cxn modelId="{7B9F84F1-1843-4AFE-8567-A0C5B0DFD8BE}" type="presOf" srcId="{6BED57E6-B6CD-434C-9B8A-AA86F3960618}" destId="{6B65094E-063F-4546-82FA-9C4CB5B19277}" srcOrd="0" destOrd="0" presId="urn:microsoft.com/office/officeart/2018/2/layout/IconCircleList"/>
    <dgm:cxn modelId="{686E27FC-8A65-478F-B3B0-0E449BC6F907}" srcId="{40FC7EFA-E6D4-44BD-BB56-2D16CE547A70}" destId="{921F48FA-FA97-4F67-9804-D7C74764CBE2}" srcOrd="3" destOrd="0" parTransId="{14846E53-FF00-467B-B33E-F1C3FCAD5A29}" sibTransId="{7A718F73-149E-4E5A-AD47-689EB9555EBE}"/>
    <dgm:cxn modelId="{061CF2FE-179A-445B-968F-DA6E61ACDF74}" srcId="{40FC7EFA-E6D4-44BD-BB56-2D16CE547A70}" destId="{E3DD05A8-FF42-40E2-9452-2968BB842414}" srcOrd="1" destOrd="0" parTransId="{6C8D99EB-F5C4-4853-A0C7-8DFB08DE784F}" sibTransId="{68BCF38D-D92E-456B-B041-093CFF69633F}"/>
    <dgm:cxn modelId="{A76B0A65-63EA-45E4-B985-A52DEE8D48EB}" type="presParOf" srcId="{428F1ECF-6441-4DE5-81F6-3205569C50C5}" destId="{B986A6DF-05CB-4AE7-8264-A2F859264E50}" srcOrd="0" destOrd="0" presId="urn:microsoft.com/office/officeart/2018/2/layout/IconCircleList"/>
    <dgm:cxn modelId="{2B3A0185-D114-47D4-9EFA-96B6CDD03B3B}" type="presParOf" srcId="{B986A6DF-05CB-4AE7-8264-A2F859264E50}" destId="{7C04021A-8361-43CE-8F70-48259ABBB3E4}" srcOrd="0" destOrd="0" presId="urn:microsoft.com/office/officeart/2018/2/layout/IconCircleList"/>
    <dgm:cxn modelId="{A1E1A351-62C0-4651-A875-89E965FE798D}" type="presParOf" srcId="{7C04021A-8361-43CE-8F70-48259ABBB3E4}" destId="{CB3A4347-AA0C-442B-8810-0E6A7C658AD5}" srcOrd="0" destOrd="0" presId="urn:microsoft.com/office/officeart/2018/2/layout/IconCircleList"/>
    <dgm:cxn modelId="{268FFDE9-5123-4771-B8E8-8241FB638D75}" type="presParOf" srcId="{7C04021A-8361-43CE-8F70-48259ABBB3E4}" destId="{3E7FEFBB-0E9C-4D05-8A03-B8E58E07FF48}" srcOrd="1" destOrd="0" presId="urn:microsoft.com/office/officeart/2018/2/layout/IconCircleList"/>
    <dgm:cxn modelId="{7962CEB9-5DC3-47F1-9433-6420C3F7EEDE}" type="presParOf" srcId="{7C04021A-8361-43CE-8F70-48259ABBB3E4}" destId="{0F3DFDDC-AE68-4D8F-B7E1-8D8A60EE6B50}" srcOrd="2" destOrd="0" presId="urn:microsoft.com/office/officeart/2018/2/layout/IconCircleList"/>
    <dgm:cxn modelId="{9B6FE528-B937-4DCB-8CE1-23AFD56FC9C0}" type="presParOf" srcId="{7C04021A-8361-43CE-8F70-48259ABBB3E4}" destId="{A47E49AB-D6C9-4E90-9B29-A5FEDFCAED3B}" srcOrd="3" destOrd="0" presId="urn:microsoft.com/office/officeart/2018/2/layout/IconCircleList"/>
    <dgm:cxn modelId="{7C1E26B2-7791-4084-9357-7D22AE206B18}" type="presParOf" srcId="{B986A6DF-05CB-4AE7-8264-A2F859264E50}" destId="{5C2D34E3-EBAF-4682-9A20-86FC115B1E3F}" srcOrd="1" destOrd="0" presId="urn:microsoft.com/office/officeart/2018/2/layout/IconCircleList"/>
    <dgm:cxn modelId="{15710C57-7763-4D30-A957-D20C58393ED4}" type="presParOf" srcId="{B986A6DF-05CB-4AE7-8264-A2F859264E50}" destId="{E7B359AA-96DB-4DB4-9DE7-F67226BCA8D3}" srcOrd="2" destOrd="0" presId="urn:microsoft.com/office/officeart/2018/2/layout/IconCircleList"/>
    <dgm:cxn modelId="{39596A75-9216-4DEE-A336-8A82FED31940}" type="presParOf" srcId="{E7B359AA-96DB-4DB4-9DE7-F67226BCA8D3}" destId="{CC51461E-4F52-4713-A8C3-EDEF61D06806}" srcOrd="0" destOrd="0" presId="urn:microsoft.com/office/officeart/2018/2/layout/IconCircleList"/>
    <dgm:cxn modelId="{88D6E842-F7E0-44DA-A945-70BBEAB59ADA}" type="presParOf" srcId="{E7B359AA-96DB-4DB4-9DE7-F67226BCA8D3}" destId="{30CCE843-C75B-4E4F-BF32-8CA01250EDF9}" srcOrd="1" destOrd="0" presId="urn:microsoft.com/office/officeart/2018/2/layout/IconCircleList"/>
    <dgm:cxn modelId="{6B348285-2CF6-424F-81F7-FD8E3579AEAE}" type="presParOf" srcId="{E7B359AA-96DB-4DB4-9DE7-F67226BCA8D3}" destId="{9F7DB5EF-EDA2-4E4C-A34D-6578E5081A3E}" srcOrd="2" destOrd="0" presId="urn:microsoft.com/office/officeart/2018/2/layout/IconCircleList"/>
    <dgm:cxn modelId="{E40D6290-327E-4241-81A4-07A6A1FE0066}" type="presParOf" srcId="{E7B359AA-96DB-4DB4-9DE7-F67226BCA8D3}" destId="{1BCD1F97-F2DD-4595-9485-63860ED13515}" srcOrd="3" destOrd="0" presId="urn:microsoft.com/office/officeart/2018/2/layout/IconCircleList"/>
    <dgm:cxn modelId="{171A682A-6700-4354-BDC9-4861DCD9E6A4}" type="presParOf" srcId="{B986A6DF-05CB-4AE7-8264-A2F859264E50}" destId="{DADA594D-002E-480F-8216-06925658067D}" srcOrd="3" destOrd="0" presId="urn:microsoft.com/office/officeart/2018/2/layout/IconCircleList"/>
    <dgm:cxn modelId="{C754FF76-A3E0-48AE-BB6D-34FC01B78034}" type="presParOf" srcId="{B986A6DF-05CB-4AE7-8264-A2F859264E50}" destId="{C825E8D0-0FDB-4FDC-B6D8-618D94554C59}" srcOrd="4" destOrd="0" presId="urn:microsoft.com/office/officeart/2018/2/layout/IconCircleList"/>
    <dgm:cxn modelId="{7ED73306-56DB-4831-BF59-547F81A031B0}" type="presParOf" srcId="{C825E8D0-0FDB-4FDC-B6D8-618D94554C59}" destId="{8D595777-D1FA-4AC3-BECB-12D8126B6D59}" srcOrd="0" destOrd="0" presId="urn:microsoft.com/office/officeart/2018/2/layout/IconCircleList"/>
    <dgm:cxn modelId="{B944324C-375C-4F21-A2EB-9572BA2FF812}" type="presParOf" srcId="{C825E8D0-0FDB-4FDC-B6D8-618D94554C59}" destId="{907A08FB-DB57-45C4-85B0-970AE2DAFBEA}" srcOrd="1" destOrd="0" presId="urn:microsoft.com/office/officeart/2018/2/layout/IconCircleList"/>
    <dgm:cxn modelId="{AB0A10B2-21B4-4BF1-B98D-C1D6CF69CD54}" type="presParOf" srcId="{C825E8D0-0FDB-4FDC-B6D8-618D94554C59}" destId="{36FC1620-E71D-4CFA-989E-1D0A91ED5675}" srcOrd="2" destOrd="0" presId="urn:microsoft.com/office/officeart/2018/2/layout/IconCircleList"/>
    <dgm:cxn modelId="{EC30C500-4179-4DED-A7BB-216322F4A1F9}" type="presParOf" srcId="{C825E8D0-0FDB-4FDC-B6D8-618D94554C59}" destId="{6B65094E-063F-4546-82FA-9C4CB5B19277}" srcOrd="3" destOrd="0" presId="urn:microsoft.com/office/officeart/2018/2/layout/IconCircleList"/>
    <dgm:cxn modelId="{C5669B73-92DE-412C-B074-AF6F12A373CD}" type="presParOf" srcId="{B986A6DF-05CB-4AE7-8264-A2F859264E50}" destId="{46052092-144D-4819-9E05-A322853228F5}" srcOrd="5" destOrd="0" presId="urn:microsoft.com/office/officeart/2018/2/layout/IconCircleList"/>
    <dgm:cxn modelId="{4B9B7FA9-6EAE-4E66-A447-48D241726D8E}" type="presParOf" srcId="{B986A6DF-05CB-4AE7-8264-A2F859264E50}" destId="{4873CF04-929B-4801-8AAC-1011658C0706}" srcOrd="6" destOrd="0" presId="urn:microsoft.com/office/officeart/2018/2/layout/IconCircleList"/>
    <dgm:cxn modelId="{C261E8D5-4140-41B9-A461-C5F8BEF67A36}" type="presParOf" srcId="{4873CF04-929B-4801-8AAC-1011658C0706}" destId="{B2A72481-1E28-4864-8B95-83678929C703}" srcOrd="0" destOrd="0" presId="urn:microsoft.com/office/officeart/2018/2/layout/IconCircleList"/>
    <dgm:cxn modelId="{36E245FE-33D1-4809-B630-D49DC18A5336}" type="presParOf" srcId="{4873CF04-929B-4801-8AAC-1011658C0706}" destId="{CDCD97E5-F275-4668-8FCB-3C997BA2EE51}" srcOrd="1" destOrd="0" presId="urn:microsoft.com/office/officeart/2018/2/layout/IconCircleList"/>
    <dgm:cxn modelId="{9D0C3521-8E63-4714-AB48-695FC984B0C5}" type="presParOf" srcId="{4873CF04-929B-4801-8AAC-1011658C0706}" destId="{9AA1220D-E930-4C1D-84A7-A510067F5B38}" srcOrd="2" destOrd="0" presId="urn:microsoft.com/office/officeart/2018/2/layout/IconCircleList"/>
    <dgm:cxn modelId="{12847DCF-3B59-423F-AE04-BC15E29112CF}" type="presParOf" srcId="{4873CF04-929B-4801-8AAC-1011658C0706}" destId="{865B8F22-78DE-45AB-A827-45DEC43FAFD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12AC09-EEB3-4323-96EA-07AEC96225B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F8CB52C-20CC-47D0-913F-9447EAE4E3B7}">
      <dgm:prSet/>
      <dgm:spPr/>
      <dgm:t>
        <a:bodyPr/>
        <a:lstStyle/>
        <a:p>
          <a:r>
            <a:rPr lang="en-US"/>
            <a:t>The workflow of the modules of the system and the RAG pipeline can be divided into 3 logical phases.</a:t>
          </a:r>
        </a:p>
      </dgm:t>
    </dgm:pt>
    <dgm:pt modelId="{4B71AF3B-FABA-4483-966D-D7EA58AFD499}" type="parTrans" cxnId="{F79EED45-7566-4740-8FBC-E4ABBC6D4980}">
      <dgm:prSet/>
      <dgm:spPr/>
      <dgm:t>
        <a:bodyPr/>
        <a:lstStyle/>
        <a:p>
          <a:endParaRPr lang="en-US"/>
        </a:p>
      </dgm:t>
    </dgm:pt>
    <dgm:pt modelId="{9EB1EE46-B3BD-48F9-9D34-3FA98C3054ED}" type="sibTrans" cxnId="{F79EED45-7566-4740-8FBC-E4ABBC6D4980}">
      <dgm:prSet/>
      <dgm:spPr/>
      <dgm:t>
        <a:bodyPr/>
        <a:lstStyle/>
        <a:p>
          <a:endParaRPr lang="en-US"/>
        </a:p>
      </dgm:t>
    </dgm:pt>
    <dgm:pt modelId="{61A1A335-1D6B-4B11-BD43-135406D3D5E3}">
      <dgm:prSet/>
      <dgm:spPr/>
      <dgm:t>
        <a:bodyPr/>
        <a:lstStyle/>
        <a:p>
          <a:r>
            <a:rPr lang="en-US"/>
            <a:t>• System Initialization: Initializes the resources required by the system.</a:t>
          </a:r>
        </a:p>
      </dgm:t>
    </dgm:pt>
    <dgm:pt modelId="{155CBC88-7724-41A3-AA40-F0EB71C66C9C}" type="parTrans" cxnId="{CF0B2F65-5C59-4FCA-A482-DEF596165B05}">
      <dgm:prSet/>
      <dgm:spPr/>
      <dgm:t>
        <a:bodyPr/>
        <a:lstStyle/>
        <a:p>
          <a:endParaRPr lang="en-US"/>
        </a:p>
      </dgm:t>
    </dgm:pt>
    <dgm:pt modelId="{1FD671DD-63CC-470E-B70F-3AAABDC35B38}" type="sibTrans" cxnId="{CF0B2F65-5C59-4FCA-A482-DEF596165B05}">
      <dgm:prSet/>
      <dgm:spPr/>
      <dgm:t>
        <a:bodyPr/>
        <a:lstStyle/>
        <a:p>
          <a:endParaRPr lang="en-US"/>
        </a:p>
      </dgm:t>
    </dgm:pt>
    <dgm:pt modelId="{C7FFF6D4-7767-4EFE-A9E4-1410740F8ACD}">
      <dgm:prSet/>
      <dgm:spPr/>
      <dgm:t>
        <a:bodyPr/>
        <a:lstStyle/>
        <a:p>
          <a:r>
            <a:rPr lang="en-US"/>
            <a:t>• Embedding Phase: Generate embeddings for documents in the source corpus.</a:t>
          </a:r>
        </a:p>
      </dgm:t>
    </dgm:pt>
    <dgm:pt modelId="{E6B99CE6-3C03-4235-96C7-22026F8BF414}" type="parTrans" cxnId="{C42C8CD8-2600-4CCA-BBBD-C1D104BCC73A}">
      <dgm:prSet/>
      <dgm:spPr/>
      <dgm:t>
        <a:bodyPr/>
        <a:lstStyle/>
        <a:p>
          <a:endParaRPr lang="en-US"/>
        </a:p>
      </dgm:t>
    </dgm:pt>
    <dgm:pt modelId="{1E19C25E-D681-4602-891D-1758D25EA252}" type="sibTrans" cxnId="{C42C8CD8-2600-4CCA-BBBD-C1D104BCC73A}">
      <dgm:prSet/>
      <dgm:spPr/>
      <dgm:t>
        <a:bodyPr/>
        <a:lstStyle/>
        <a:p>
          <a:endParaRPr lang="en-US"/>
        </a:p>
      </dgm:t>
    </dgm:pt>
    <dgm:pt modelId="{5D25B89C-44E3-421B-AD97-1C3FFE794B59}">
      <dgm:prSet/>
      <dgm:spPr/>
      <dgm:t>
        <a:bodyPr/>
        <a:lstStyle/>
        <a:p>
          <a:r>
            <a:rPr lang="en-US"/>
            <a:t>• Retrieval and Generation Phase: Leverage embedded documents to retrieve information relevant to a query made by the user and generate a response using the LLM.</a:t>
          </a:r>
        </a:p>
      </dgm:t>
    </dgm:pt>
    <dgm:pt modelId="{EEE1C9A4-FEE7-401B-B272-4AA30B48E28C}" type="parTrans" cxnId="{822615D7-BC74-4102-A013-F2950A891787}">
      <dgm:prSet/>
      <dgm:spPr/>
      <dgm:t>
        <a:bodyPr/>
        <a:lstStyle/>
        <a:p>
          <a:endParaRPr lang="en-US"/>
        </a:p>
      </dgm:t>
    </dgm:pt>
    <dgm:pt modelId="{3FAB74AE-671C-4E86-A436-2D7FFC0F36DD}" type="sibTrans" cxnId="{822615D7-BC74-4102-A013-F2950A891787}">
      <dgm:prSet/>
      <dgm:spPr/>
      <dgm:t>
        <a:bodyPr/>
        <a:lstStyle/>
        <a:p>
          <a:endParaRPr lang="en-US"/>
        </a:p>
      </dgm:t>
    </dgm:pt>
    <dgm:pt modelId="{B6541BBB-CBC7-4F80-BE85-8DD2D891CFFC}" type="pres">
      <dgm:prSet presAssocID="{0312AC09-EEB3-4323-96EA-07AEC96225B2}" presName="root" presStyleCnt="0">
        <dgm:presLayoutVars>
          <dgm:dir/>
          <dgm:resizeHandles val="exact"/>
        </dgm:presLayoutVars>
      </dgm:prSet>
      <dgm:spPr/>
    </dgm:pt>
    <dgm:pt modelId="{F37AB7DA-2FAE-4106-A979-A7F4AE2DBB61}" type="pres">
      <dgm:prSet presAssocID="{DF8CB52C-20CC-47D0-913F-9447EAE4E3B7}" presName="compNode" presStyleCnt="0"/>
      <dgm:spPr/>
    </dgm:pt>
    <dgm:pt modelId="{5C638D5A-2D6F-4C01-9995-A206E370130D}" type="pres">
      <dgm:prSet presAssocID="{DF8CB52C-20CC-47D0-913F-9447EAE4E3B7}" presName="bgRect" presStyleLbl="bgShp" presStyleIdx="0" presStyleCnt="4"/>
      <dgm:spPr/>
    </dgm:pt>
    <dgm:pt modelId="{7033DCD7-8BEC-44FD-A46F-6384D18C8779}" type="pres">
      <dgm:prSet presAssocID="{DF8CB52C-20CC-47D0-913F-9447EAE4E3B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DEB129D1-FA36-4F98-ACDF-F75E3F2AEB0E}" type="pres">
      <dgm:prSet presAssocID="{DF8CB52C-20CC-47D0-913F-9447EAE4E3B7}" presName="spaceRect" presStyleCnt="0"/>
      <dgm:spPr/>
    </dgm:pt>
    <dgm:pt modelId="{B353F9FB-2534-45D8-BDCE-8837AC09F733}" type="pres">
      <dgm:prSet presAssocID="{DF8CB52C-20CC-47D0-913F-9447EAE4E3B7}" presName="parTx" presStyleLbl="revTx" presStyleIdx="0" presStyleCnt="4">
        <dgm:presLayoutVars>
          <dgm:chMax val="0"/>
          <dgm:chPref val="0"/>
        </dgm:presLayoutVars>
      </dgm:prSet>
      <dgm:spPr/>
    </dgm:pt>
    <dgm:pt modelId="{5BB9E1DC-FB8F-48D2-844E-3EFADF799755}" type="pres">
      <dgm:prSet presAssocID="{9EB1EE46-B3BD-48F9-9D34-3FA98C3054ED}" presName="sibTrans" presStyleCnt="0"/>
      <dgm:spPr/>
    </dgm:pt>
    <dgm:pt modelId="{8C5117DE-27E2-49AD-BFE6-FF39219DF1F2}" type="pres">
      <dgm:prSet presAssocID="{61A1A335-1D6B-4B11-BD43-135406D3D5E3}" presName="compNode" presStyleCnt="0"/>
      <dgm:spPr/>
    </dgm:pt>
    <dgm:pt modelId="{FE459A20-EBAD-494D-807D-200B11D61829}" type="pres">
      <dgm:prSet presAssocID="{61A1A335-1D6B-4B11-BD43-135406D3D5E3}" presName="bgRect" presStyleLbl="bgShp" presStyleIdx="1" presStyleCnt="4"/>
      <dgm:spPr/>
    </dgm:pt>
    <dgm:pt modelId="{15BFBF3F-425A-43BC-BADE-2BAA1209DEEB}" type="pres">
      <dgm:prSet presAssocID="{61A1A335-1D6B-4B11-BD43-135406D3D5E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F010CF05-6968-4900-B46F-02F5B235AB0D}" type="pres">
      <dgm:prSet presAssocID="{61A1A335-1D6B-4B11-BD43-135406D3D5E3}" presName="spaceRect" presStyleCnt="0"/>
      <dgm:spPr/>
    </dgm:pt>
    <dgm:pt modelId="{E7FBC4D2-8B1F-4292-8EE8-D4160F820DB8}" type="pres">
      <dgm:prSet presAssocID="{61A1A335-1D6B-4B11-BD43-135406D3D5E3}" presName="parTx" presStyleLbl="revTx" presStyleIdx="1" presStyleCnt="4">
        <dgm:presLayoutVars>
          <dgm:chMax val="0"/>
          <dgm:chPref val="0"/>
        </dgm:presLayoutVars>
      </dgm:prSet>
      <dgm:spPr/>
    </dgm:pt>
    <dgm:pt modelId="{AF9DF180-DD67-4B50-BFDF-837A06128D84}" type="pres">
      <dgm:prSet presAssocID="{1FD671DD-63CC-470E-B70F-3AAABDC35B38}" presName="sibTrans" presStyleCnt="0"/>
      <dgm:spPr/>
    </dgm:pt>
    <dgm:pt modelId="{7F71C002-B24E-4612-AE7A-C61C8CC1FD8C}" type="pres">
      <dgm:prSet presAssocID="{C7FFF6D4-7767-4EFE-A9E4-1410740F8ACD}" presName="compNode" presStyleCnt="0"/>
      <dgm:spPr/>
    </dgm:pt>
    <dgm:pt modelId="{69A127F6-4C24-4580-A4BC-3F9BB6903F8A}" type="pres">
      <dgm:prSet presAssocID="{C7FFF6D4-7767-4EFE-A9E4-1410740F8ACD}" presName="bgRect" presStyleLbl="bgShp" presStyleIdx="2" presStyleCnt="4"/>
      <dgm:spPr/>
    </dgm:pt>
    <dgm:pt modelId="{33409D98-E539-4CC0-9BB7-51E784DA7E8E}" type="pres">
      <dgm:prSet presAssocID="{C7FFF6D4-7767-4EFE-A9E4-1410740F8AC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860C2B4-0D74-485A-B5F1-22A38FDAFFDE}" type="pres">
      <dgm:prSet presAssocID="{C7FFF6D4-7767-4EFE-A9E4-1410740F8ACD}" presName="spaceRect" presStyleCnt="0"/>
      <dgm:spPr/>
    </dgm:pt>
    <dgm:pt modelId="{C85DE8FC-E2A9-4914-96AD-3DFEAE5AD511}" type="pres">
      <dgm:prSet presAssocID="{C7FFF6D4-7767-4EFE-A9E4-1410740F8ACD}" presName="parTx" presStyleLbl="revTx" presStyleIdx="2" presStyleCnt="4">
        <dgm:presLayoutVars>
          <dgm:chMax val="0"/>
          <dgm:chPref val="0"/>
        </dgm:presLayoutVars>
      </dgm:prSet>
      <dgm:spPr/>
    </dgm:pt>
    <dgm:pt modelId="{552301FE-BB7F-416D-85BC-A932F80A1A6D}" type="pres">
      <dgm:prSet presAssocID="{1E19C25E-D681-4602-891D-1758D25EA252}" presName="sibTrans" presStyleCnt="0"/>
      <dgm:spPr/>
    </dgm:pt>
    <dgm:pt modelId="{29F37E98-4E5B-4AE1-896C-3A240C9618DA}" type="pres">
      <dgm:prSet presAssocID="{5D25B89C-44E3-421B-AD97-1C3FFE794B59}" presName="compNode" presStyleCnt="0"/>
      <dgm:spPr/>
    </dgm:pt>
    <dgm:pt modelId="{99E42F06-9866-413D-BAF8-C62B4AC66991}" type="pres">
      <dgm:prSet presAssocID="{5D25B89C-44E3-421B-AD97-1C3FFE794B59}" presName="bgRect" presStyleLbl="bgShp" presStyleIdx="3" presStyleCnt="4"/>
      <dgm:spPr/>
    </dgm:pt>
    <dgm:pt modelId="{DC31F24B-AB12-4C3B-90D7-D81E2BBBA32B}" type="pres">
      <dgm:prSet presAssocID="{5D25B89C-44E3-421B-AD97-1C3FFE794B5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E2DB34E6-208A-4E24-9CA9-670176E3DF1A}" type="pres">
      <dgm:prSet presAssocID="{5D25B89C-44E3-421B-AD97-1C3FFE794B59}" presName="spaceRect" presStyleCnt="0"/>
      <dgm:spPr/>
    </dgm:pt>
    <dgm:pt modelId="{2D54EDEC-D5CA-4E64-8F91-ABBBEB971992}" type="pres">
      <dgm:prSet presAssocID="{5D25B89C-44E3-421B-AD97-1C3FFE794B5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822AE33-8ED9-442F-871B-10A7328EE338}" type="presOf" srcId="{C7FFF6D4-7767-4EFE-A9E4-1410740F8ACD}" destId="{C85DE8FC-E2A9-4914-96AD-3DFEAE5AD511}" srcOrd="0" destOrd="0" presId="urn:microsoft.com/office/officeart/2018/2/layout/IconVerticalSolidList"/>
    <dgm:cxn modelId="{F79EED45-7566-4740-8FBC-E4ABBC6D4980}" srcId="{0312AC09-EEB3-4323-96EA-07AEC96225B2}" destId="{DF8CB52C-20CC-47D0-913F-9447EAE4E3B7}" srcOrd="0" destOrd="0" parTransId="{4B71AF3B-FABA-4483-966D-D7EA58AFD499}" sibTransId="{9EB1EE46-B3BD-48F9-9D34-3FA98C3054ED}"/>
    <dgm:cxn modelId="{E6CB7F51-9814-4980-9679-6219918B5DC5}" type="presOf" srcId="{61A1A335-1D6B-4B11-BD43-135406D3D5E3}" destId="{E7FBC4D2-8B1F-4292-8EE8-D4160F820DB8}" srcOrd="0" destOrd="0" presId="urn:microsoft.com/office/officeart/2018/2/layout/IconVerticalSolidList"/>
    <dgm:cxn modelId="{AE7FE764-ABCA-468E-842B-F6B286AB2454}" type="presOf" srcId="{0312AC09-EEB3-4323-96EA-07AEC96225B2}" destId="{B6541BBB-CBC7-4F80-BE85-8DD2D891CFFC}" srcOrd="0" destOrd="0" presId="urn:microsoft.com/office/officeart/2018/2/layout/IconVerticalSolidList"/>
    <dgm:cxn modelId="{CF0B2F65-5C59-4FCA-A482-DEF596165B05}" srcId="{0312AC09-EEB3-4323-96EA-07AEC96225B2}" destId="{61A1A335-1D6B-4B11-BD43-135406D3D5E3}" srcOrd="1" destOrd="0" parTransId="{155CBC88-7724-41A3-AA40-F0EB71C66C9C}" sibTransId="{1FD671DD-63CC-470E-B70F-3AAABDC35B38}"/>
    <dgm:cxn modelId="{D8648868-BB2D-49C6-8FE1-8C2D7CD293D9}" type="presOf" srcId="{5D25B89C-44E3-421B-AD97-1C3FFE794B59}" destId="{2D54EDEC-D5CA-4E64-8F91-ABBBEB971992}" srcOrd="0" destOrd="0" presId="urn:microsoft.com/office/officeart/2018/2/layout/IconVerticalSolidList"/>
    <dgm:cxn modelId="{8A5CDF74-DFEF-4B7E-AC9A-4875050AA380}" type="presOf" srcId="{DF8CB52C-20CC-47D0-913F-9447EAE4E3B7}" destId="{B353F9FB-2534-45D8-BDCE-8837AC09F733}" srcOrd="0" destOrd="0" presId="urn:microsoft.com/office/officeart/2018/2/layout/IconVerticalSolidList"/>
    <dgm:cxn modelId="{822615D7-BC74-4102-A013-F2950A891787}" srcId="{0312AC09-EEB3-4323-96EA-07AEC96225B2}" destId="{5D25B89C-44E3-421B-AD97-1C3FFE794B59}" srcOrd="3" destOrd="0" parTransId="{EEE1C9A4-FEE7-401B-B272-4AA30B48E28C}" sibTransId="{3FAB74AE-671C-4E86-A436-2D7FFC0F36DD}"/>
    <dgm:cxn modelId="{C42C8CD8-2600-4CCA-BBBD-C1D104BCC73A}" srcId="{0312AC09-EEB3-4323-96EA-07AEC96225B2}" destId="{C7FFF6D4-7767-4EFE-A9E4-1410740F8ACD}" srcOrd="2" destOrd="0" parTransId="{E6B99CE6-3C03-4235-96C7-22026F8BF414}" sibTransId="{1E19C25E-D681-4602-891D-1758D25EA252}"/>
    <dgm:cxn modelId="{CA1A8B7B-9057-4575-A7A8-8EA696F3D7AF}" type="presParOf" srcId="{B6541BBB-CBC7-4F80-BE85-8DD2D891CFFC}" destId="{F37AB7DA-2FAE-4106-A979-A7F4AE2DBB61}" srcOrd="0" destOrd="0" presId="urn:microsoft.com/office/officeart/2018/2/layout/IconVerticalSolidList"/>
    <dgm:cxn modelId="{2703F812-5290-449E-9052-F8BE985D7A0C}" type="presParOf" srcId="{F37AB7DA-2FAE-4106-A979-A7F4AE2DBB61}" destId="{5C638D5A-2D6F-4C01-9995-A206E370130D}" srcOrd="0" destOrd="0" presId="urn:microsoft.com/office/officeart/2018/2/layout/IconVerticalSolidList"/>
    <dgm:cxn modelId="{B9D10660-D9FB-49C8-9393-7C8502DB0BBA}" type="presParOf" srcId="{F37AB7DA-2FAE-4106-A979-A7F4AE2DBB61}" destId="{7033DCD7-8BEC-44FD-A46F-6384D18C8779}" srcOrd="1" destOrd="0" presId="urn:microsoft.com/office/officeart/2018/2/layout/IconVerticalSolidList"/>
    <dgm:cxn modelId="{6BE4BDE0-6B84-44DF-8CBC-8A5A8EF1D1AD}" type="presParOf" srcId="{F37AB7DA-2FAE-4106-A979-A7F4AE2DBB61}" destId="{DEB129D1-FA36-4F98-ACDF-F75E3F2AEB0E}" srcOrd="2" destOrd="0" presId="urn:microsoft.com/office/officeart/2018/2/layout/IconVerticalSolidList"/>
    <dgm:cxn modelId="{4DF58E54-7053-45F7-866D-4F65C3E5A439}" type="presParOf" srcId="{F37AB7DA-2FAE-4106-A979-A7F4AE2DBB61}" destId="{B353F9FB-2534-45D8-BDCE-8837AC09F733}" srcOrd="3" destOrd="0" presId="urn:microsoft.com/office/officeart/2018/2/layout/IconVerticalSolidList"/>
    <dgm:cxn modelId="{0D0A255B-6F36-45F3-A058-A0BAF604243E}" type="presParOf" srcId="{B6541BBB-CBC7-4F80-BE85-8DD2D891CFFC}" destId="{5BB9E1DC-FB8F-48D2-844E-3EFADF799755}" srcOrd="1" destOrd="0" presId="urn:microsoft.com/office/officeart/2018/2/layout/IconVerticalSolidList"/>
    <dgm:cxn modelId="{69D25A1D-9672-470B-8829-41E047912AB0}" type="presParOf" srcId="{B6541BBB-CBC7-4F80-BE85-8DD2D891CFFC}" destId="{8C5117DE-27E2-49AD-BFE6-FF39219DF1F2}" srcOrd="2" destOrd="0" presId="urn:microsoft.com/office/officeart/2018/2/layout/IconVerticalSolidList"/>
    <dgm:cxn modelId="{81DEDA44-357B-486D-90D5-FB9950C31E75}" type="presParOf" srcId="{8C5117DE-27E2-49AD-BFE6-FF39219DF1F2}" destId="{FE459A20-EBAD-494D-807D-200B11D61829}" srcOrd="0" destOrd="0" presId="urn:microsoft.com/office/officeart/2018/2/layout/IconVerticalSolidList"/>
    <dgm:cxn modelId="{21F0F074-E03F-4C00-90EF-DD2EF2FA2F34}" type="presParOf" srcId="{8C5117DE-27E2-49AD-BFE6-FF39219DF1F2}" destId="{15BFBF3F-425A-43BC-BADE-2BAA1209DEEB}" srcOrd="1" destOrd="0" presId="urn:microsoft.com/office/officeart/2018/2/layout/IconVerticalSolidList"/>
    <dgm:cxn modelId="{48FB1697-4C69-41FA-9E74-9CDA71F23EB0}" type="presParOf" srcId="{8C5117DE-27E2-49AD-BFE6-FF39219DF1F2}" destId="{F010CF05-6968-4900-B46F-02F5B235AB0D}" srcOrd="2" destOrd="0" presId="urn:microsoft.com/office/officeart/2018/2/layout/IconVerticalSolidList"/>
    <dgm:cxn modelId="{ED8FF9A3-CF4A-4C51-BAE8-11AF9CEFB02F}" type="presParOf" srcId="{8C5117DE-27E2-49AD-BFE6-FF39219DF1F2}" destId="{E7FBC4D2-8B1F-4292-8EE8-D4160F820DB8}" srcOrd="3" destOrd="0" presId="urn:microsoft.com/office/officeart/2018/2/layout/IconVerticalSolidList"/>
    <dgm:cxn modelId="{4139F9C5-FF73-4A50-A5C0-1526272C5F80}" type="presParOf" srcId="{B6541BBB-CBC7-4F80-BE85-8DD2D891CFFC}" destId="{AF9DF180-DD67-4B50-BFDF-837A06128D84}" srcOrd="3" destOrd="0" presId="urn:microsoft.com/office/officeart/2018/2/layout/IconVerticalSolidList"/>
    <dgm:cxn modelId="{68BB1102-9316-4C3C-95F9-775F28735BF1}" type="presParOf" srcId="{B6541BBB-CBC7-4F80-BE85-8DD2D891CFFC}" destId="{7F71C002-B24E-4612-AE7A-C61C8CC1FD8C}" srcOrd="4" destOrd="0" presId="urn:microsoft.com/office/officeart/2018/2/layout/IconVerticalSolidList"/>
    <dgm:cxn modelId="{029AF9CA-50B1-4DAF-92D3-AB7CF83C4107}" type="presParOf" srcId="{7F71C002-B24E-4612-AE7A-C61C8CC1FD8C}" destId="{69A127F6-4C24-4580-A4BC-3F9BB6903F8A}" srcOrd="0" destOrd="0" presId="urn:microsoft.com/office/officeart/2018/2/layout/IconVerticalSolidList"/>
    <dgm:cxn modelId="{03FE23AF-3120-4714-B831-D12E965C3D30}" type="presParOf" srcId="{7F71C002-B24E-4612-AE7A-C61C8CC1FD8C}" destId="{33409D98-E539-4CC0-9BB7-51E784DA7E8E}" srcOrd="1" destOrd="0" presId="urn:microsoft.com/office/officeart/2018/2/layout/IconVerticalSolidList"/>
    <dgm:cxn modelId="{1659D821-E0C8-4623-A8F5-B3688B56B854}" type="presParOf" srcId="{7F71C002-B24E-4612-AE7A-C61C8CC1FD8C}" destId="{4860C2B4-0D74-485A-B5F1-22A38FDAFFDE}" srcOrd="2" destOrd="0" presId="urn:microsoft.com/office/officeart/2018/2/layout/IconVerticalSolidList"/>
    <dgm:cxn modelId="{B08F9700-9BE0-4421-B920-56A20754C23D}" type="presParOf" srcId="{7F71C002-B24E-4612-AE7A-C61C8CC1FD8C}" destId="{C85DE8FC-E2A9-4914-96AD-3DFEAE5AD511}" srcOrd="3" destOrd="0" presId="urn:microsoft.com/office/officeart/2018/2/layout/IconVerticalSolidList"/>
    <dgm:cxn modelId="{F764DCB1-2A33-4FFA-B88E-2B60740E0345}" type="presParOf" srcId="{B6541BBB-CBC7-4F80-BE85-8DD2D891CFFC}" destId="{552301FE-BB7F-416D-85BC-A932F80A1A6D}" srcOrd="5" destOrd="0" presId="urn:microsoft.com/office/officeart/2018/2/layout/IconVerticalSolidList"/>
    <dgm:cxn modelId="{794DD72F-BDCC-4492-81E2-4281201BE1AA}" type="presParOf" srcId="{B6541BBB-CBC7-4F80-BE85-8DD2D891CFFC}" destId="{29F37E98-4E5B-4AE1-896C-3A240C9618DA}" srcOrd="6" destOrd="0" presId="urn:microsoft.com/office/officeart/2018/2/layout/IconVerticalSolidList"/>
    <dgm:cxn modelId="{C2D8AF64-ADBE-4352-AB8F-BB756DBE0762}" type="presParOf" srcId="{29F37E98-4E5B-4AE1-896C-3A240C9618DA}" destId="{99E42F06-9866-413D-BAF8-C62B4AC66991}" srcOrd="0" destOrd="0" presId="urn:microsoft.com/office/officeart/2018/2/layout/IconVerticalSolidList"/>
    <dgm:cxn modelId="{6212B629-3010-4F6F-9799-34CA06E3BC83}" type="presParOf" srcId="{29F37E98-4E5B-4AE1-896C-3A240C9618DA}" destId="{DC31F24B-AB12-4C3B-90D7-D81E2BBBA32B}" srcOrd="1" destOrd="0" presId="urn:microsoft.com/office/officeart/2018/2/layout/IconVerticalSolidList"/>
    <dgm:cxn modelId="{09B17046-6F42-44F9-A7E5-4EF813B0A9C4}" type="presParOf" srcId="{29F37E98-4E5B-4AE1-896C-3A240C9618DA}" destId="{E2DB34E6-208A-4E24-9CA9-670176E3DF1A}" srcOrd="2" destOrd="0" presId="urn:microsoft.com/office/officeart/2018/2/layout/IconVerticalSolidList"/>
    <dgm:cxn modelId="{0A01CF6D-3FD9-40BD-AC3A-272FBEA37DB4}" type="presParOf" srcId="{29F37E98-4E5B-4AE1-896C-3A240C9618DA}" destId="{2D54EDEC-D5CA-4E64-8F91-ABBBEB97199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7C65295-4817-4645-93EA-6D735D2FD246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CAC8E7-2015-41C8-979E-1BDF7452C2AA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Initialize the the PostgreSQL Database and its connection pool</a:t>
          </a:r>
          <a:endParaRPr lang="en-US" dirty="0"/>
        </a:p>
      </dgm:t>
    </dgm:pt>
    <dgm:pt modelId="{4901AF26-462E-4310-B533-4879A3FECE43}" type="parTrans" cxnId="{2A6C9064-1135-46B0-95A9-426A69281596}">
      <dgm:prSet/>
      <dgm:spPr/>
      <dgm:t>
        <a:bodyPr/>
        <a:lstStyle/>
        <a:p>
          <a:endParaRPr lang="en-US"/>
        </a:p>
      </dgm:t>
    </dgm:pt>
    <dgm:pt modelId="{65935C53-937A-4BB0-8B49-7B4B6A0E5179}" type="sibTrans" cxnId="{2A6C9064-1135-46B0-95A9-426A69281596}">
      <dgm:prSet/>
      <dgm:spPr/>
      <dgm:t>
        <a:bodyPr/>
        <a:lstStyle/>
        <a:p>
          <a:endParaRPr lang="en-US"/>
        </a:p>
      </dgm:t>
    </dgm:pt>
    <dgm:pt modelId="{34AFED72-DDA7-481B-AEC9-F224E8A67646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Load LLM weights for chat and embedding models</a:t>
          </a:r>
          <a:endParaRPr lang="en-US" dirty="0"/>
        </a:p>
      </dgm:t>
    </dgm:pt>
    <dgm:pt modelId="{4DF293E0-5731-41EF-A24A-375DECD1E10E}" type="parTrans" cxnId="{9B5980FB-1020-40BD-9139-2B6CAAE26E0F}">
      <dgm:prSet/>
      <dgm:spPr/>
      <dgm:t>
        <a:bodyPr/>
        <a:lstStyle/>
        <a:p>
          <a:endParaRPr lang="en-US"/>
        </a:p>
      </dgm:t>
    </dgm:pt>
    <dgm:pt modelId="{D33D6569-58D9-4440-891B-C35BCCBF1579}" type="sibTrans" cxnId="{9B5980FB-1020-40BD-9139-2B6CAAE26E0F}">
      <dgm:prSet/>
      <dgm:spPr/>
      <dgm:t>
        <a:bodyPr/>
        <a:lstStyle/>
        <a:p>
          <a:endParaRPr lang="en-US"/>
        </a:p>
      </dgm:t>
    </dgm:pt>
    <dgm:pt modelId="{6EC8482E-A5E7-48D5-B0F9-6C2928A5811B}">
      <dgm:prSet/>
      <dgm:spPr/>
      <dgm:t>
        <a:bodyPr/>
        <a:lstStyle/>
        <a:p>
          <a:r>
            <a:rPr lang="en-US" dirty="0">
              <a:ea typeface="Calibri"/>
              <a:cs typeface="Calibri"/>
            </a:rPr>
            <a:t>Create Context pools for each model</a:t>
          </a:r>
          <a:endParaRPr lang="en-US" dirty="0"/>
        </a:p>
      </dgm:t>
    </dgm:pt>
    <dgm:pt modelId="{C4F94794-C71F-4ED1-8175-E174E89CF820}" type="parTrans" cxnId="{7FD0DB7F-F12A-48B4-8F85-7FDA0E5A91C2}">
      <dgm:prSet/>
      <dgm:spPr/>
      <dgm:t>
        <a:bodyPr/>
        <a:lstStyle/>
        <a:p>
          <a:endParaRPr lang="en-US"/>
        </a:p>
      </dgm:t>
    </dgm:pt>
    <dgm:pt modelId="{1C68D8FA-9F87-4A77-8E99-840440886818}" type="sibTrans" cxnId="{7FD0DB7F-F12A-48B4-8F85-7FDA0E5A91C2}">
      <dgm:prSet/>
      <dgm:spPr/>
      <dgm:t>
        <a:bodyPr/>
        <a:lstStyle/>
        <a:p>
          <a:endParaRPr lang="en-US"/>
        </a:p>
      </dgm:t>
    </dgm:pt>
    <dgm:pt modelId="{8586CE5B-3771-BB41-B447-026235ED8678}" type="pres">
      <dgm:prSet presAssocID="{E7C65295-4817-4645-93EA-6D735D2FD246}" presName="Name0" presStyleCnt="0">
        <dgm:presLayoutVars>
          <dgm:dir/>
          <dgm:resizeHandles val="exact"/>
        </dgm:presLayoutVars>
      </dgm:prSet>
      <dgm:spPr/>
    </dgm:pt>
    <dgm:pt modelId="{B42863AF-3BF3-9548-B2BE-925C78258125}" type="pres">
      <dgm:prSet presAssocID="{64CAC8E7-2015-41C8-979E-1BDF7452C2AA}" presName="node" presStyleLbl="node1" presStyleIdx="0" presStyleCnt="3">
        <dgm:presLayoutVars>
          <dgm:bulletEnabled val="1"/>
        </dgm:presLayoutVars>
      </dgm:prSet>
      <dgm:spPr/>
    </dgm:pt>
    <dgm:pt modelId="{9F79B2A1-C27A-CF49-9FC3-2B59F2B4FCE3}" type="pres">
      <dgm:prSet presAssocID="{65935C53-937A-4BB0-8B49-7B4B6A0E5179}" presName="sibTrans" presStyleLbl="sibTrans1D1" presStyleIdx="0" presStyleCnt="2"/>
      <dgm:spPr/>
    </dgm:pt>
    <dgm:pt modelId="{5E5CF158-4D4A-C74B-B887-C4B024CA6F60}" type="pres">
      <dgm:prSet presAssocID="{65935C53-937A-4BB0-8B49-7B4B6A0E5179}" presName="connectorText" presStyleLbl="sibTrans1D1" presStyleIdx="0" presStyleCnt="2"/>
      <dgm:spPr/>
    </dgm:pt>
    <dgm:pt modelId="{20174C7A-9503-284E-9C63-CABA4289CC8E}" type="pres">
      <dgm:prSet presAssocID="{34AFED72-DDA7-481B-AEC9-F224E8A67646}" presName="node" presStyleLbl="node1" presStyleIdx="1" presStyleCnt="3">
        <dgm:presLayoutVars>
          <dgm:bulletEnabled val="1"/>
        </dgm:presLayoutVars>
      </dgm:prSet>
      <dgm:spPr/>
    </dgm:pt>
    <dgm:pt modelId="{A6FC1402-2895-684E-B917-0B72A647BFF5}" type="pres">
      <dgm:prSet presAssocID="{D33D6569-58D9-4440-891B-C35BCCBF1579}" presName="sibTrans" presStyleLbl="sibTrans1D1" presStyleIdx="1" presStyleCnt="2"/>
      <dgm:spPr/>
    </dgm:pt>
    <dgm:pt modelId="{51FE9C5A-DD31-ED41-B13F-DEAA1E2A3FAA}" type="pres">
      <dgm:prSet presAssocID="{D33D6569-58D9-4440-891B-C35BCCBF1579}" presName="connectorText" presStyleLbl="sibTrans1D1" presStyleIdx="1" presStyleCnt="2"/>
      <dgm:spPr/>
    </dgm:pt>
    <dgm:pt modelId="{C6F411D6-79C7-DA44-8FF6-D2B998094E79}" type="pres">
      <dgm:prSet presAssocID="{6EC8482E-A5E7-48D5-B0F9-6C2928A5811B}" presName="node" presStyleLbl="node1" presStyleIdx="2" presStyleCnt="3">
        <dgm:presLayoutVars>
          <dgm:bulletEnabled val="1"/>
        </dgm:presLayoutVars>
      </dgm:prSet>
      <dgm:spPr/>
    </dgm:pt>
  </dgm:ptLst>
  <dgm:cxnLst>
    <dgm:cxn modelId="{496B9B0E-C5F4-8046-9922-D049B5E101F7}" type="presOf" srcId="{E7C65295-4817-4645-93EA-6D735D2FD246}" destId="{8586CE5B-3771-BB41-B447-026235ED8678}" srcOrd="0" destOrd="0" presId="urn:microsoft.com/office/officeart/2016/7/layout/RepeatingBendingProcessNew"/>
    <dgm:cxn modelId="{73869A11-B3C9-EC4F-B233-103EF86C8955}" type="presOf" srcId="{64CAC8E7-2015-41C8-979E-1BDF7452C2AA}" destId="{B42863AF-3BF3-9548-B2BE-925C78258125}" srcOrd="0" destOrd="0" presId="urn:microsoft.com/office/officeart/2016/7/layout/RepeatingBendingProcessNew"/>
    <dgm:cxn modelId="{47BD1224-E5D6-7540-8C54-26F39C5BCA4B}" type="presOf" srcId="{65935C53-937A-4BB0-8B49-7B4B6A0E5179}" destId="{9F79B2A1-C27A-CF49-9FC3-2B59F2B4FCE3}" srcOrd="0" destOrd="0" presId="urn:microsoft.com/office/officeart/2016/7/layout/RepeatingBendingProcessNew"/>
    <dgm:cxn modelId="{966DF35D-F496-F941-A61B-D15F9993FDC8}" type="presOf" srcId="{D33D6569-58D9-4440-891B-C35BCCBF1579}" destId="{51FE9C5A-DD31-ED41-B13F-DEAA1E2A3FAA}" srcOrd="1" destOrd="0" presId="urn:microsoft.com/office/officeart/2016/7/layout/RepeatingBendingProcessNew"/>
    <dgm:cxn modelId="{2A6C9064-1135-46B0-95A9-426A69281596}" srcId="{E7C65295-4817-4645-93EA-6D735D2FD246}" destId="{64CAC8E7-2015-41C8-979E-1BDF7452C2AA}" srcOrd="0" destOrd="0" parTransId="{4901AF26-462E-4310-B533-4879A3FECE43}" sibTransId="{65935C53-937A-4BB0-8B49-7B4B6A0E5179}"/>
    <dgm:cxn modelId="{7FD0DB7F-F12A-48B4-8F85-7FDA0E5A91C2}" srcId="{E7C65295-4817-4645-93EA-6D735D2FD246}" destId="{6EC8482E-A5E7-48D5-B0F9-6C2928A5811B}" srcOrd="2" destOrd="0" parTransId="{C4F94794-C71F-4ED1-8175-E174E89CF820}" sibTransId="{1C68D8FA-9F87-4A77-8E99-840440886818}"/>
    <dgm:cxn modelId="{6B9F2C94-DB78-E041-9030-FF9C21A52050}" type="presOf" srcId="{6EC8482E-A5E7-48D5-B0F9-6C2928A5811B}" destId="{C6F411D6-79C7-DA44-8FF6-D2B998094E79}" srcOrd="0" destOrd="0" presId="urn:microsoft.com/office/officeart/2016/7/layout/RepeatingBendingProcessNew"/>
    <dgm:cxn modelId="{83E6DEBE-70C2-3A4E-86C2-D0A0FDEED451}" type="presOf" srcId="{65935C53-937A-4BB0-8B49-7B4B6A0E5179}" destId="{5E5CF158-4D4A-C74B-B887-C4B024CA6F60}" srcOrd="1" destOrd="0" presId="urn:microsoft.com/office/officeart/2016/7/layout/RepeatingBendingProcessNew"/>
    <dgm:cxn modelId="{416754D9-EA3B-F94E-9012-C93CDA9AC6CB}" type="presOf" srcId="{34AFED72-DDA7-481B-AEC9-F224E8A67646}" destId="{20174C7A-9503-284E-9C63-CABA4289CC8E}" srcOrd="0" destOrd="0" presId="urn:microsoft.com/office/officeart/2016/7/layout/RepeatingBendingProcessNew"/>
    <dgm:cxn modelId="{1BC686F7-AB21-2C4F-AD6E-20750AF38870}" type="presOf" srcId="{D33D6569-58D9-4440-891B-C35BCCBF1579}" destId="{A6FC1402-2895-684E-B917-0B72A647BFF5}" srcOrd="0" destOrd="0" presId="urn:microsoft.com/office/officeart/2016/7/layout/RepeatingBendingProcessNew"/>
    <dgm:cxn modelId="{9B5980FB-1020-40BD-9139-2B6CAAE26E0F}" srcId="{E7C65295-4817-4645-93EA-6D735D2FD246}" destId="{34AFED72-DDA7-481B-AEC9-F224E8A67646}" srcOrd="1" destOrd="0" parTransId="{4DF293E0-5731-41EF-A24A-375DECD1E10E}" sibTransId="{D33D6569-58D9-4440-891B-C35BCCBF1579}"/>
    <dgm:cxn modelId="{984B7848-C802-FA4A-848D-82D54859809B}" type="presParOf" srcId="{8586CE5B-3771-BB41-B447-026235ED8678}" destId="{B42863AF-3BF3-9548-B2BE-925C78258125}" srcOrd="0" destOrd="0" presId="urn:microsoft.com/office/officeart/2016/7/layout/RepeatingBendingProcessNew"/>
    <dgm:cxn modelId="{CAACC9EF-24A0-3C4E-AAA4-2FD27ACB3644}" type="presParOf" srcId="{8586CE5B-3771-BB41-B447-026235ED8678}" destId="{9F79B2A1-C27A-CF49-9FC3-2B59F2B4FCE3}" srcOrd="1" destOrd="0" presId="urn:microsoft.com/office/officeart/2016/7/layout/RepeatingBendingProcessNew"/>
    <dgm:cxn modelId="{849DE91E-4372-214A-9154-1876C60C0BE2}" type="presParOf" srcId="{9F79B2A1-C27A-CF49-9FC3-2B59F2B4FCE3}" destId="{5E5CF158-4D4A-C74B-B887-C4B024CA6F60}" srcOrd="0" destOrd="0" presId="urn:microsoft.com/office/officeart/2016/7/layout/RepeatingBendingProcessNew"/>
    <dgm:cxn modelId="{B4AAFCC0-E86A-5246-8AE3-A5BEAB76F644}" type="presParOf" srcId="{8586CE5B-3771-BB41-B447-026235ED8678}" destId="{20174C7A-9503-284E-9C63-CABA4289CC8E}" srcOrd="2" destOrd="0" presId="urn:microsoft.com/office/officeart/2016/7/layout/RepeatingBendingProcessNew"/>
    <dgm:cxn modelId="{9540437C-3F46-564A-A8D2-C9EBE6604EAA}" type="presParOf" srcId="{8586CE5B-3771-BB41-B447-026235ED8678}" destId="{A6FC1402-2895-684E-B917-0B72A647BFF5}" srcOrd="3" destOrd="0" presId="urn:microsoft.com/office/officeart/2016/7/layout/RepeatingBendingProcessNew"/>
    <dgm:cxn modelId="{281D7216-8C3C-B84A-9D30-F37B7DEE624C}" type="presParOf" srcId="{A6FC1402-2895-684E-B917-0B72A647BFF5}" destId="{51FE9C5A-DD31-ED41-B13F-DEAA1E2A3FAA}" srcOrd="0" destOrd="0" presId="urn:microsoft.com/office/officeart/2016/7/layout/RepeatingBendingProcessNew"/>
    <dgm:cxn modelId="{7281D13F-AEB6-1641-ABB6-3470F3C7AEEE}" type="presParOf" srcId="{8586CE5B-3771-BB41-B447-026235ED8678}" destId="{C6F411D6-79C7-DA44-8FF6-D2B998094E79}" srcOrd="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C65295-4817-4645-93EA-6D735D2FD246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CAC8E7-2015-41C8-979E-1BDF7452C2AA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Recursively scan Corpus directory for documents(PDFs)</a:t>
          </a:r>
          <a:endParaRPr lang="en-US" dirty="0"/>
        </a:p>
      </dgm:t>
    </dgm:pt>
    <dgm:pt modelId="{4901AF26-462E-4310-B533-4879A3FECE43}" type="parTrans" cxnId="{2A6C9064-1135-46B0-95A9-426A69281596}">
      <dgm:prSet/>
      <dgm:spPr/>
      <dgm:t>
        <a:bodyPr/>
        <a:lstStyle/>
        <a:p>
          <a:endParaRPr lang="en-US"/>
        </a:p>
      </dgm:t>
    </dgm:pt>
    <dgm:pt modelId="{65935C53-937A-4BB0-8B49-7B4B6A0E5179}" type="sibTrans" cxnId="{2A6C9064-1135-46B0-95A9-426A69281596}">
      <dgm:prSet/>
      <dgm:spPr/>
      <dgm:t>
        <a:bodyPr/>
        <a:lstStyle/>
        <a:p>
          <a:endParaRPr lang="en-US"/>
        </a:p>
      </dgm:t>
    </dgm:pt>
    <dgm:pt modelId="{34AFED72-DDA7-481B-AEC9-F224E8A67646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For each document: Load, chunk, and convert to embeddings (using the embedding model)</a:t>
          </a:r>
          <a:endParaRPr lang="en-US" dirty="0"/>
        </a:p>
      </dgm:t>
    </dgm:pt>
    <dgm:pt modelId="{4DF293E0-5731-41EF-A24A-375DECD1E10E}" type="parTrans" cxnId="{9B5980FB-1020-40BD-9139-2B6CAAE26E0F}">
      <dgm:prSet/>
      <dgm:spPr/>
      <dgm:t>
        <a:bodyPr/>
        <a:lstStyle/>
        <a:p>
          <a:endParaRPr lang="en-US"/>
        </a:p>
      </dgm:t>
    </dgm:pt>
    <dgm:pt modelId="{D33D6569-58D9-4440-891B-C35BCCBF1579}" type="sibTrans" cxnId="{9B5980FB-1020-40BD-9139-2B6CAAE26E0F}">
      <dgm:prSet/>
      <dgm:spPr/>
      <dgm:t>
        <a:bodyPr/>
        <a:lstStyle/>
        <a:p>
          <a:endParaRPr lang="en-US"/>
        </a:p>
      </dgm:t>
    </dgm:pt>
    <dgm:pt modelId="{6EC8482E-A5E7-48D5-B0F9-6C2928A5811B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Store embeddings, text chunks and associated metadata in DB</a:t>
          </a:r>
          <a:endParaRPr lang="en-US" dirty="0"/>
        </a:p>
      </dgm:t>
    </dgm:pt>
    <dgm:pt modelId="{C4F94794-C71F-4ED1-8175-E174E89CF820}" type="parTrans" cxnId="{7FD0DB7F-F12A-48B4-8F85-7FDA0E5A91C2}">
      <dgm:prSet/>
      <dgm:spPr/>
      <dgm:t>
        <a:bodyPr/>
        <a:lstStyle/>
        <a:p>
          <a:endParaRPr lang="en-US"/>
        </a:p>
      </dgm:t>
    </dgm:pt>
    <dgm:pt modelId="{1C68D8FA-9F87-4A77-8E99-840440886818}" type="sibTrans" cxnId="{7FD0DB7F-F12A-48B4-8F85-7FDA0E5A91C2}">
      <dgm:prSet/>
      <dgm:spPr/>
      <dgm:t>
        <a:bodyPr/>
        <a:lstStyle/>
        <a:p>
          <a:endParaRPr lang="en-US"/>
        </a:p>
      </dgm:t>
    </dgm:pt>
    <dgm:pt modelId="{A5E8668C-B1DC-45EA-9159-CFCB770C53BE}">
      <dgm:prSet/>
      <dgm:spPr/>
      <dgm:t>
        <a:bodyPr/>
        <a:lstStyle/>
        <a:p>
          <a:r>
            <a:rPr lang="en-US" dirty="0">
              <a:ea typeface="+mn-lt"/>
              <a:cs typeface="+mn-lt"/>
            </a:rPr>
            <a:t>Write embedding vectors to .</a:t>
          </a:r>
          <a:r>
            <a:rPr lang="en-US" dirty="0" err="1">
              <a:ea typeface="+mn-lt"/>
              <a:cs typeface="+mn-lt"/>
            </a:rPr>
            <a:t>vecdump</a:t>
          </a:r>
          <a:r>
            <a:rPr lang="en-US" dirty="0">
              <a:ea typeface="+mn-lt"/>
              <a:cs typeface="+mn-lt"/>
            </a:rPr>
            <a:t> files</a:t>
          </a:r>
          <a:endParaRPr lang="en-US" dirty="0"/>
        </a:p>
      </dgm:t>
    </dgm:pt>
    <dgm:pt modelId="{BCF96B77-BA43-4B97-AA44-4369B46AFB79}" type="parTrans" cxnId="{163F38F2-062A-427D-B8B9-1117B845D683}">
      <dgm:prSet/>
      <dgm:spPr/>
      <dgm:t>
        <a:bodyPr/>
        <a:lstStyle/>
        <a:p>
          <a:endParaRPr lang="en-US"/>
        </a:p>
      </dgm:t>
    </dgm:pt>
    <dgm:pt modelId="{79E5C09D-8653-41C9-AA6E-444A08AFECFB}" type="sibTrans" cxnId="{163F38F2-062A-427D-B8B9-1117B845D683}">
      <dgm:prSet/>
      <dgm:spPr/>
      <dgm:t>
        <a:bodyPr/>
        <a:lstStyle/>
        <a:p>
          <a:endParaRPr lang="en-US"/>
        </a:p>
      </dgm:t>
    </dgm:pt>
    <dgm:pt modelId="{8586CE5B-3771-BB41-B447-026235ED8678}" type="pres">
      <dgm:prSet presAssocID="{E7C65295-4817-4645-93EA-6D735D2FD246}" presName="Name0" presStyleCnt="0">
        <dgm:presLayoutVars>
          <dgm:dir/>
          <dgm:resizeHandles val="exact"/>
        </dgm:presLayoutVars>
      </dgm:prSet>
      <dgm:spPr/>
    </dgm:pt>
    <dgm:pt modelId="{B42863AF-3BF3-9548-B2BE-925C78258125}" type="pres">
      <dgm:prSet presAssocID="{64CAC8E7-2015-41C8-979E-1BDF7452C2AA}" presName="node" presStyleLbl="node1" presStyleIdx="0" presStyleCnt="4">
        <dgm:presLayoutVars>
          <dgm:bulletEnabled val="1"/>
        </dgm:presLayoutVars>
      </dgm:prSet>
      <dgm:spPr/>
    </dgm:pt>
    <dgm:pt modelId="{9F79B2A1-C27A-CF49-9FC3-2B59F2B4FCE3}" type="pres">
      <dgm:prSet presAssocID="{65935C53-937A-4BB0-8B49-7B4B6A0E5179}" presName="sibTrans" presStyleLbl="sibTrans1D1" presStyleIdx="0" presStyleCnt="3"/>
      <dgm:spPr/>
    </dgm:pt>
    <dgm:pt modelId="{5E5CF158-4D4A-C74B-B887-C4B024CA6F60}" type="pres">
      <dgm:prSet presAssocID="{65935C53-937A-4BB0-8B49-7B4B6A0E5179}" presName="connectorText" presStyleLbl="sibTrans1D1" presStyleIdx="0" presStyleCnt="3"/>
      <dgm:spPr/>
    </dgm:pt>
    <dgm:pt modelId="{20174C7A-9503-284E-9C63-CABA4289CC8E}" type="pres">
      <dgm:prSet presAssocID="{34AFED72-DDA7-481B-AEC9-F224E8A67646}" presName="node" presStyleLbl="node1" presStyleIdx="1" presStyleCnt="4">
        <dgm:presLayoutVars>
          <dgm:bulletEnabled val="1"/>
        </dgm:presLayoutVars>
      </dgm:prSet>
      <dgm:spPr/>
    </dgm:pt>
    <dgm:pt modelId="{A6FC1402-2895-684E-B917-0B72A647BFF5}" type="pres">
      <dgm:prSet presAssocID="{D33D6569-58D9-4440-891B-C35BCCBF1579}" presName="sibTrans" presStyleLbl="sibTrans1D1" presStyleIdx="1" presStyleCnt="3"/>
      <dgm:spPr/>
    </dgm:pt>
    <dgm:pt modelId="{51FE9C5A-DD31-ED41-B13F-DEAA1E2A3FAA}" type="pres">
      <dgm:prSet presAssocID="{D33D6569-58D9-4440-891B-C35BCCBF1579}" presName="connectorText" presStyleLbl="sibTrans1D1" presStyleIdx="1" presStyleCnt="3"/>
      <dgm:spPr/>
    </dgm:pt>
    <dgm:pt modelId="{C6F411D6-79C7-DA44-8FF6-D2B998094E79}" type="pres">
      <dgm:prSet presAssocID="{6EC8482E-A5E7-48D5-B0F9-6C2928A5811B}" presName="node" presStyleLbl="node1" presStyleIdx="2" presStyleCnt="4">
        <dgm:presLayoutVars>
          <dgm:bulletEnabled val="1"/>
        </dgm:presLayoutVars>
      </dgm:prSet>
      <dgm:spPr/>
    </dgm:pt>
    <dgm:pt modelId="{AB0A6928-DF43-924D-A673-32C1A159FE97}" type="pres">
      <dgm:prSet presAssocID="{1C68D8FA-9F87-4A77-8E99-840440886818}" presName="sibTrans" presStyleLbl="sibTrans1D1" presStyleIdx="2" presStyleCnt="3"/>
      <dgm:spPr/>
    </dgm:pt>
    <dgm:pt modelId="{58EA9DBA-DB2D-8445-9511-5C5DE862E2E6}" type="pres">
      <dgm:prSet presAssocID="{1C68D8FA-9F87-4A77-8E99-840440886818}" presName="connectorText" presStyleLbl="sibTrans1D1" presStyleIdx="2" presStyleCnt="3"/>
      <dgm:spPr/>
    </dgm:pt>
    <dgm:pt modelId="{AD7B3F41-DD0B-614E-B495-5F757FEA9406}" type="pres">
      <dgm:prSet presAssocID="{A5E8668C-B1DC-45EA-9159-CFCB770C53BE}" presName="node" presStyleLbl="node1" presStyleIdx="3" presStyleCnt="4">
        <dgm:presLayoutVars>
          <dgm:bulletEnabled val="1"/>
        </dgm:presLayoutVars>
      </dgm:prSet>
      <dgm:spPr/>
    </dgm:pt>
  </dgm:ptLst>
  <dgm:cxnLst>
    <dgm:cxn modelId="{750D6004-8D83-9B4E-A2FE-F33ECBA207A0}" type="presOf" srcId="{1C68D8FA-9F87-4A77-8E99-840440886818}" destId="{58EA9DBA-DB2D-8445-9511-5C5DE862E2E6}" srcOrd="1" destOrd="0" presId="urn:microsoft.com/office/officeart/2016/7/layout/RepeatingBendingProcessNew"/>
    <dgm:cxn modelId="{496B9B0E-C5F4-8046-9922-D049B5E101F7}" type="presOf" srcId="{E7C65295-4817-4645-93EA-6D735D2FD246}" destId="{8586CE5B-3771-BB41-B447-026235ED8678}" srcOrd="0" destOrd="0" presId="urn:microsoft.com/office/officeart/2016/7/layout/RepeatingBendingProcessNew"/>
    <dgm:cxn modelId="{73869A11-B3C9-EC4F-B233-103EF86C8955}" type="presOf" srcId="{64CAC8E7-2015-41C8-979E-1BDF7452C2AA}" destId="{B42863AF-3BF3-9548-B2BE-925C78258125}" srcOrd="0" destOrd="0" presId="urn:microsoft.com/office/officeart/2016/7/layout/RepeatingBendingProcessNew"/>
    <dgm:cxn modelId="{47BD1224-E5D6-7540-8C54-26F39C5BCA4B}" type="presOf" srcId="{65935C53-937A-4BB0-8B49-7B4B6A0E5179}" destId="{9F79B2A1-C27A-CF49-9FC3-2B59F2B4FCE3}" srcOrd="0" destOrd="0" presId="urn:microsoft.com/office/officeart/2016/7/layout/RepeatingBendingProcessNew"/>
    <dgm:cxn modelId="{966DF35D-F496-F941-A61B-D15F9993FDC8}" type="presOf" srcId="{D33D6569-58D9-4440-891B-C35BCCBF1579}" destId="{51FE9C5A-DD31-ED41-B13F-DEAA1E2A3FAA}" srcOrd="1" destOrd="0" presId="urn:microsoft.com/office/officeart/2016/7/layout/RepeatingBendingProcessNew"/>
    <dgm:cxn modelId="{2A6C9064-1135-46B0-95A9-426A69281596}" srcId="{E7C65295-4817-4645-93EA-6D735D2FD246}" destId="{64CAC8E7-2015-41C8-979E-1BDF7452C2AA}" srcOrd="0" destOrd="0" parTransId="{4901AF26-462E-4310-B533-4879A3FECE43}" sibTransId="{65935C53-937A-4BB0-8B49-7B4B6A0E5179}"/>
    <dgm:cxn modelId="{7FD0DB7F-F12A-48B4-8F85-7FDA0E5A91C2}" srcId="{E7C65295-4817-4645-93EA-6D735D2FD246}" destId="{6EC8482E-A5E7-48D5-B0F9-6C2928A5811B}" srcOrd="2" destOrd="0" parTransId="{C4F94794-C71F-4ED1-8175-E174E89CF820}" sibTransId="{1C68D8FA-9F87-4A77-8E99-840440886818}"/>
    <dgm:cxn modelId="{6B9F2C94-DB78-E041-9030-FF9C21A52050}" type="presOf" srcId="{6EC8482E-A5E7-48D5-B0F9-6C2928A5811B}" destId="{C6F411D6-79C7-DA44-8FF6-D2B998094E79}" srcOrd="0" destOrd="0" presId="urn:microsoft.com/office/officeart/2016/7/layout/RepeatingBendingProcessNew"/>
    <dgm:cxn modelId="{F26C109F-AEF4-904E-91BE-09F069277ADB}" type="presOf" srcId="{A5E8668C-B1DC-45EA-9159-CFCB770C53BE}" destId="{AD7B3F41-DD0B-614E-B495-5F757FEA9406}" srcOrd="0" destOrd="0" presId="urn:microsoft.com/office/officeart/2016/7/layout/RepeatingBendingProcessNew"/>
    <dgm:cxn modelId="{83E6DEBE-70C2-3A4E-86C2-D0A0FDEED451}" type="presOf" srcId="{65935C53-937A-4BB0-8B49-7B4B6A0E5179}" destId="{5E5CF158-4D4A-C74B-B887-C4B024CA6F60}" srcOrd="1" destOrd="0" presId="urn:microsoft.com/office/officeart/2016/7/layout/RepeatingBendingProcessNew"/>
    <dgm:cxn modelId="{416754D9-EA3B-F94E-9012-C93CDA9AC6CB}" type="presOf" srcId="{34AFED72-DDA7-481B-AEC9-F224E8A67646}" destId="{20174C7A-9503-284E-9C63-CABA4289CC8E}" srcOrd="0" destOrd="0" presId="urn:microsoft.com/office/officeart/2016/7/layout/RepeatingBendingProcessNew"/>
    <dgm:cxn modelId="{163F38F2-062A-427D-B8B9-1117B845D683}" srcId="{E7C65295-4817-4645-93EA-6D735D2FD246}" destId="{A5E8668C-B1DC-45EA-9159-CFCB770C53BE}" srcOrd="3" destOrd="0" parTransId="{BCF96B77-BA43-4B97-AA44-4369B46AFB79}" sibTransId="{79E5C09D-8653-41C9-AA6E-444A08AFECFB}"/>
    <dgm:cxn modelId="{1BC686F7-AB21-2C4F-AD6E-20750AF38870}" type="presOf" srcId="{D33D6569-58D9-4440-891B-C35BCCBF1579}" destId="{A6FC1402-2895-684E-B917-0B72A647BFF5}" srcOrd="0" destOrd="0" presId="urn:microsoft.com/office/officeart/2016/7/layout/RepeatingBendingProcessNew"/>
    <dgm:cxn modelId="{6B130DF9-6115-3445-A4FE-2F42740C8C54}" type="presOf" srcId="{1C68D8FA-9F87-4A77-8E99-840440886818}" destId="{AB0A6928-DF43-924D-A673-32C1A159FE97}" srcOrd="0" destOrd="0" presId="urn:microsoft.com/office/officeart/2016/7/layout/RepeatingBendingProcessNew"/>
    <dgm:cxn modelId="{9B5980FB-1020-40BD-9139-2B6CAAE26E0F}" srcId="{E7C65295-4817-4645-93EA-6D735D2FD246}" destId="{34AFED72-DDA7-481B-AEC9-F224E8A67646}" srcOrd="1" destOrd="0" parTransId="{4DF293E0-5731-41EF-A24A-375DECD1E10E}" sibTransId="{D33D6569-58D9-4440-891B-C35BCCBF1579}"/>
    <dgm:cxn modelId="{984B7848-C802-FA4A-848D-82D54859809B}" type="presParOf" srcId="{8586CE5B-3771-BB41-B447-026235ED8678}" destId="{B42863AF-3BF3-9548-B2BE-925C78258125}" srcOrd="0" destOrd="0" presId="urn:microsoft.com/office/officeart/2016/7/layout/RepeatingBendingProcessNew"/>
    <dgm:cxn modelId="{CAACC9EF-24A0-3C4E-AAA4-2FD27ACB3644}" type="presParOf" srcId="{8586CE5B-3771-BB41-B447-026235ED8678}" destId="{9F79B2A1-C27A-CF49-9FC3-2B59F2B4FCE3}" srcOrd="1" destOrd="0" presId="urn:microsoft.com/office/officeart/2016/7/layout/RepeatingBendingProcessNew"/>
    <dgm:cxn modelId="{849DE91E-4372-214A-9154-1876C60C0BE2}" type="presParOf" srcId="{9F79B2A1-C27A-CF49-9FC3-2B59F2B4FCE3}" destId="{5E5CF158-4D4A-C74B-B887-C4B024CA6F60}" srcOrd="0" destOrd="0" presId="urn:microsoft.com/office/officeart/2016/7/layout/RepeatingBendingProcessNew"/>
    <dgm:cxn modelId="{B4AAFCC0-E86A-5246-8AE3-A5BEAB76F644}" type="presParOf" srcId="{8586CE5B-3771-BB41-B447-026235ED8678}" destId="{20174C7A-9503-284E-9C63-CABA4289CC8E}" srcOrd="2" destOrd="0" presId="urn:microsoft.com/office/officeart/2016/7/layout/RepeatingBendingProcessNew"/>
    <dgm:cxn modelId="{9540437C-3F46-564A-A8D2-C9EBE6604EAA}" type="presParOf" srcId="{8586CE5B-3771-BB41-B447-026235ED8678}" destId="{A6FC1402-2895-684E-B917-0B72A647BFF5}" srcOrd="3" destOrd="0" presId="urn:microsoft.com/office/officeart/2016/7/layout/RepeatingBendingProcessNew"/>
    <dgm:cxn modelId="{281D7216-8C3C-B84A-9D30-F37B7DEE624C}" type="presParOf" srcId="{A6FC1402-2895-684E-B917-0B72A647BFF5}" destId="{51FE9C5A-DD31-ED41-B13F-DEAA1E2A3FAA}" srcOrd="0" destOrd="0" presId="urn:microsoft.com/office/officeart/2016/7/layout/RepeatingBendingProcessNew"/>
    <dgm:cxn modelId="{7281D13F-AEB6-1641-ABB6-3470F3C7AEEE}" type="presParOf" srcId="{8586CE5B-3771-BB41-B447-026235ED8678}" destId="{C6F411D6-79C7-DA44-8FF6-D2B998094E79}" srcOrd="4" destOrd="0" presId="urn:microsoft.com/office/officeart/2016/7/layout/RepeatingBendingProcessNew"/>
    <dgm:cxn modelId="{F343F8E1-7FF8-0246-8F53-AAEFA2BFB2D6}" type="presParOf" srcId="{8586CE5B-3771-BB41-B447-026235ED8678}" destId="{AB0A6928-DF43-924D-A673-32C1A159FE97}" srcOrd="5" destOrd="0" presId="urn:microsoft.com/office/officeart/2016/7/layout/RepeatingBendingProcessNew"/>
    <dgm:cxn modelId="{22B73C3D-C13F-1848-9AA2-4504054AC951}" type="presParOf" srcId="{AB0A6928-DF43-924D-A673-32C1A159FE97}" destId="{58EA9DBA-DB2D-8445-9511-5C5DE862E2E6}" srcOrd="0" destOrd="0" presId="urn:microsoft.com/office/officeart/2016/7/layout/RepeatingBendingProcessNew"/>
    <dgm:cxn modelId="{B8C47EE8-9CE0-C446-A1EA-0687F27BFA0E}" type="presParOf" srcId="{8586CE5B-3771-BB41-B447-026235ED8678}" destId="{AD7B3F41-DD0B-614E-B495-5F757FEA9406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7C65295-4817-4645-93EA-6D735D2FD246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160AC66-973C-48F3-B2CB-52754F81CB82}">
      <dgm:prSet/>
      <dgm:spPr/>
      <dgm:t>
        <a:bodyPr/>
        <a:lstStyle/>
        <a:p>
          <a:r>
            <a:rPr lang="en-US"/>
            <a:t>Embed the user query using the same embedding LLM</a:t>
          </a:r>
        </a:p>
      </dgm:t>
    </dgm:pt>
    <dgm:pt modelId="{E309420D-AE8D-4EDF-93C6-BF50BA93CA11}" type="parTrans" cxnId="{C9B952EC-5CC3-4A31-91FE-712AAF42D738}">
      <dgm:prSet/>
      <dgm:spPr/>
      <dgm:t>
        <a:bodyPr/>
        <a:lstStyle/>
        <a:p>
          <a:endParaRPr lang="en-US"/>
        </a:p>
      </dgm:t>
    </dgm:pt>
    <dgm:pt modelId="{380816C5-C597-4F44-82EB-611642230FE2}" type="sibTrans" cxnId="{C9B952EC-5CC3-4A31-91FE-712AAF42D738}">
      <dgm:prSet/>
      <dgm:spPr/>
      <dgm:t>
        <a:bodyPr/>
        <a:lstStyle/>
        <a:p>
          <a:endParaRPr lang="en-US"/>
        </a:p>
      </dgm:t>
    </dgm:pt>
    <dgm:pt modelId="{64CAC8E7-2015-41C8-979E-1BDF7452C2AA}">
      <dgm:prSet/>
      <dgm:spPr/>
      <dgm:t>
        <a:bodyPr/>
        <a:lstStyle/>
        <a:p>
          <a:r>
            <a:rPr lang="en-US" dirty="0"/>
            <a:t>Trigger the NPU accelerated Cosine Similarity search on corpus directory</a:t>
          </a:r>
        </a:p>
      </dgm:t>
    </dgm:pt>
    <dgm:pt modelId="{4901AF26-462E-4310-B533-4879A3FECE43}" type="parTrans" cxnId="{2A6C9064-1135-46B0-95A9-426A69281596}">
      <dgm:prSet/>
      <dgm:spPr/>
      <dgm:t>
        <a:bodyPr/>
        <a:lstStyle/>
        <a:p>
          <a:endParaRPr lang="en-US"/>
        </a:p>
      </dgm:t>
    </dgm:pt>
    <dgm:pt modelId="{65935C53-937A-4BB0-8B49-7B4B6A0E5179}" type="sibTrans" cxnId="{2A6C9064-1135-46B0-95A9-426A69281596}">
      <dgm:prSet/>
      <dgm:spPr/>
      <dgm:t>
        <a:bodyPr/>
        <a:lstStyle/>
        <a:p>
          <a:endParaRPr lang="en-US"/>
        </a:p>
      </dgm:t>
    </dgm:pt>
    <dgm:pt modelId="{34AFED72-DDA7-481B-AEC9-F224E8A67646}">
      <dgm:prSet/>
      <dgm:spPr/>
      <dgm:t>
        <a:bodyPr/>
        <a:lstStyle/>
        <a:p>
          <a:r>
            <a:rPr lang="en-US"/>
            <a:t>Obtain text chunks corresponding to embedding hashes yielded from search results</a:t>
          </a:r>
        </a:p>
      </dgm:t>
    </dgm:pt>
    <dgm:pt modelId="{4DF293E0-5731-41EF-A24A-375DECD1E10E}" type="parTrans" cxnId="{9B5980FB-1020-40BD-9139-2B6CAAE26E0F}">
      <dgm:prSet/>
      <dgm:spPr/>
      <dgm:t>
        <a:bodyPr/>
        <a:lstStyle/>
        <a:p>
          <a:endParaRPr lang="en-US"/>
        </a:p>
      </dgm:t>
    </dgm:pt>
    <dgm:pt modelId="{D33D6569-58D9-4440-891B-C35BCCBF1579}" type="sibTrans" cxnId="{9B5980FB-1020-40BD-9139-2B6CAAE26E0F}">
      <dgm:prSet/>
      <dgm:spPr/>
      <dgm:t>
        <a:bodyPr/>
        <a:lstStyle/>
        <a:p>
          <a:endParaRPr lang="en-US"/>
        </a:p>
      </dgm:t>
    </dgm:pt>
    <dgm:pt modelId="{6EC8482E-A5E7-48D5-B0F9-6C2928A5811B}">
      <dgm:prSet/>
      <dgm:spPr/>
      <dgm:t>
        <a:bodyPr/>
        <a:lstStyle/>
        <a:p>
          <a:r>
            <a:rPr lang="en-US"/>
            <a:t>Combine chunks into single context/prompt text for the LLM</a:t>
          </a:r>
        </a:p>
      </dgm:t>
    </dgm:pt>
    <dgm:pt modelId="{C4F94794-C71F-4ED1-8175-E174E89CF820}" type="parTrans" cxnId="{7FD0DB7F-F12A-48B4-8F85-7FDA0E5A91C2}">
      <dgm:prSet/>
      <dgm:spPr/>
      <dgm:t>
        <a:bodyPr/>
        <a:lstStyle/>
        <a:p>
          <a:endParaRPr lang="en-US"/>
        </a:p>
      </dgm:t>
    </dgm:pt>
    <dgm:pt modelId="{1C68D8FA-9F87-4A77-8E99-840440886818}" type="sibTrans" cxnId="{7FD0DB7F-F12A-48B4-8F85-7FDA0E5A91C2}">
      <dgm:prSet/>
      <dgm:spPr/>
      <dgm:t>
        <a:bodyPr/>
        <a:lstStyle/>
        <a:p>
          <a:endParaRPr lang="en-US"/>
        </a:p>
      </dgm:t>
    </dgm:pt>
    <dgm:pt modelId="{A5E8668C-B1DC-45EA-9159-CFCB770C53BE}">
      <dgm:prSet/>
      <dgm:spPr/>
      <dgm:t>
        <a:bodyPr/>
        <a:lstStyle/>
        <a:p>
          <a:r>
            <a:rPr lang="en-US" dirty="0"/>
            <a:t>Invoke the Chat LLM and obtain response</a:t>
          </a:r>
        </a:p>
      </dgm:t>
    </dgm:pt>
    <dgm:pt modelId="{BCF96B77-BA43-4B97-AA44-4369B46AFB79}" type="parTrans" cxnId="{163F38F2-062A-427D-B8B9-1117B845D683}">
      <dgm:prSet/>
      <dgm:spPr/>
      <dgm:t>
        <a:bodyPr/>
        <a:lstStyle/>
        <a:p>
          <a:endParaRPr lang="en-US"/>
        </a:p>
      </dgm:t>
    </dgm:pt>
    <dgm:pt modelId="{79E5C09D-8653-41C9-AA6E-444A08AFECFB}" type="sibTrans" cxnId="{163F38F2-062A-427D-B8B9-1117B845D683}">
      <dgm:prSet/>
      <dgm:spPr/>
      <dgm:t>
        <a:bodyPr/>
        <a:lstStyle/>
        <a:p>
          <a:endParaRPr lang="en-US"/>
        </a:p>
      </dgm:t>
    </dgm:pt>
    <dgm:pt modelId="{8586CE5B-3771-BB41-B447-026235ED8678}" type="pres">
      <dgm:prSet presAssocID="{E7C65295-4817-4645-93EA-6D735D2FD246}" presName="Name0" presStyleCnt="0">
        <dgm:presLayoutVars>
          <dgm:dir/>
          <dgm:resizeHandles val="exact"/>
        </dgm:presLayoutVars>
      </dgm:prSet>
      <dgm:spPr/>
    </dgm:pt>
    <dgm:pt modelId="{A9E0BECD-8A3D-2F46-AA29-D554434F9585}" type="pres">
      <dgm:prSet presAssocID="{6160AC66-973C-48F3-B2CB-52754F81CB82}" presName="node" presStyleLbl="node1" presStyleIdx="0" presStyleCnt="5">
        <dgm:presLayoutVars>
          <dgm:bulletEnabled val="1"/>
        </dgm:presLayoutVars>
      </dgm:prSet>
      <dgm:spPr/>
    </dgm:pt>
    <dgm:pt modelId="{BB72AEC3-2B0D-9C41-BF6A-06DE7FC85532}" type="pres">
      <dgm:prSet presAssocID="{380816C5-C597-4F44-82EB-611642230FE2}" presName="sibTrans" presStyleLbl="sibTrans1D1" presStyleIdx="0" presStyleCnt="4"/>
      <dgm:spPr/>
    </dgm:pt>
    <dgm:pt modelId="{53BBA521-1FBC-3044-8CDD-6E78979F2AF8}" type="pres">
      <dgm:prSet presAssocID="{380816C5-C597-4F44-82EB-611642230FE2}" presName="connectorText" presStyleLbl="sibTrans1D1" presStyleIdx="0" presStyleCnt="4"/>
      <dgm:spPr/>
    </dgm:pt>
    <dgm:pt modelId="{B42863AF-3BF3-9548-B2BE-925C78258125}" type="pres">
      <dgm:prSet presAssocID="{64CAC8E7-2015-41C8-979E-1BDF7452C2AA}" presName="node" presStyleLbl="node1" presStyleIdx="1" presStyleCnt="5">
        <dgm:presLayoutVars>
          <dgm:bulletEnabled val="1"/>
        </dgm:presLayoutVars>
      </dgm:prSet>
      <dgm:spPr/>
    </dgm:pt>
    <dgm:pt modelId="{9F79B2A1-C27A-CF49-9FC3-2B59F2B4FCE3}" type="pres">
      <dgm:prSet presAssocID="{65935C53-937A-4BB0-8B49-7B4B6A0E5179}" presName="sibTrans" presStyleLbl="sibTrans1D1" presStyleIdx="1" presStyleCnt="4"/>
      <dgm:spPr/>
    </dgm:pt>
    <dgm:pt modelId="{5E5CF158-4D4A-C74B-B887-C4B024CA6F60}" type="pres">
      <dgm:prSet presAssocID="{65935C53-937A-4BB0-8B49-7B4B6A0E5179}" presName="connectorText" presStyleLbl="sibTrans1D1" presStyleIdx="1" presStyleCnt="4"/>
      <dgm:spPr/>
    </dgm:pt>
    <dgm:pt modelId="{20174C7A-9503-284E-9C63-CABA4289CC8E}" type="pres">
      <dgm:prSet presAssocID="{34AFED72-DDA7-481B-AEC9-F224E8A67646}" presName="node" presStyleLbl="node1" presStyleIdx="2" presStyleCnt="5">
        <dgm:presLayoutVars>
          <dgm:bulletEnabled val="1"/>
        </dgm:presLayoutVars>
      </dgm:prSet>
      <dgm:spPr/>
    </dgm:pt>
    <dgm:pt modelId="{A6FC1402-2895-684E-B917-0B72A647BFF5}" type="pres">
      <dgm:prSet presAssocID="{D33D6569-58D9-4440-891B-C35BCCBF1579}" presName="sibTrans" presStyleLbl="sibTrans1D1" presStyleIdx="2" presStyleCnt="4"/>
      <dgm:spPr/>
    </dgm:pt>
    <dgm:pt modelId="{51FE9C5A-DD31-ED41-B13F-DEAA1E2A3FAA}" type="pres">
      <dgm:prSet presAssocID="{D33D6569-58D9-4440-891B-C35BCCBF1579}" presName="connectorText" presStyleLbl="sibTrans1D1" presStyleIdx="2" presStyleCnt="4"/>
      <dgm:spPr/>
    </dgm:pt>
    <dgm:pt modelId="{C6F411D6-79C7-DA44-8FF6-D2B998094E79}" type="pres">
      <dgm:prSet presAssocID="{6EC8482E-A5E7-48D5-B0F9-6C2928A5811B}" presName="node" presStyleLbl="node1" presStyleIdx="3" presStyleCnt="5">
        <dgm:presLayoutVars>
          <dgm:bulletEnabled val="1"/>
        </dgm:presLayoutVars>
      </dgm:prSet>
      <dgm:spPr/>
    </dgm:pt>
    <dgm:pt modelId="{AB0A6928-DF43-924D-A673-32C1A159FE97}" type="pres">
      <dgm:prSet presAssocID="{1C68D8FA-9F87-4A77-8E99-840440886818}" presName="sibTrans" presStyleLbl="sibTrans1D1" presStyleIdx="3" presStyleCnt="4"/>
      <dgm:spPr/>
    </dgm:pt>
    <dgm:pt modelId="{58EA9DBA-DB2D-8445-9511-5C5DE862E2E6}" type="pres">
      <dgm:prSet presAssocID="{1C68D8FA-9F87-4A77-8E99-840440886818}" presName="connectorText" presStyleLbl="sibTrans1D1" presStyleIdx="3" presStyleCnt="4"/>
      <dgm:spPr/>
    </dgm:pt>
    <dgm:pt modelId="{AD7B3F41-DD0B-614E-B495-5F757FEA9406}" type="pres">
      <dgm:prSet presAssocID="{A5E8668C-B1DC-45EA-9159-CFCB770C53BE}" presName="node" presStyleLbl="node1" presStyleIdx="4" presStyleCnt="5">
        <dgm:presLayoutVars>
          <dgm:bulletEnabled val="1"/>
        </dgm:presLayoutVars>
      </dgm:prSet>
      <dgm:spPr/>
    </dgm:pt>
  </dgm:ptLst>
  <dgm:cxnLst>
    <dgm:cxn modelId="{750D6004-8D83-9B4E-A2FE-F33ECBA207A0}" type="presOf" srcId="{1C68D8FA-9F87-4A77-8E99-840440886818}" destId="{58EA9DBA-DB2D-8445-9511-5C5DE862E2E6}" srcOrd="1" destOrd="0" presId="urn:microsoft.com/office/officeart/2016/7/layout/RepeatingBendingProcessNew"/>
    <dgm:cxn modelId="{496B9B0E-C5F4-8046-9922-D049B5E101F7}" type="presOf" srcId="{E7C65295-4817-4645-93EA-6D735D2FD246}" destId="{8586CE5B-3771-BB41-B447-026235ED8678}" srcOrd="0" destOrd="0" presId="urn:microsoft.com/office/officeart/2016/7/layout/RepeatingBendingProcessNew"/>
    <dgm:cxn modelId="{73869A11-B3C9-EC4F-B233-103EF86C8955}" type="presOf" srcId="{64CAC8E7-2015-41C8-979E-1BDF7452C2AA}" destId="{B42863AF-3BF3-9548-B2BE-925C78258125}" srcOrd="0" destOrd="0" presId="urn:microsoft.com/office/officeart/2016/7/layout/RepeatingBendingProcessNew"/>
    <dgm:cxn modelId="{47BD1224-E5D6-7540-8C54-26F39C5BCA4B}" type="presOf" srcId="{65935C53-937A-4BB0-8B49-7B4B6A0E5179}" destId="{9F79B2A1-C27A-CF49-9FC3-2B59F2B4FCE3}" srcOrd="0" destOrd="0" presId="urn:microsoft.com/office/officeart/2016/7/layout/RepeatingBendingProcessNew"/>
    <dgm:cxn modelId="{A335783A-2B03-B74F-8752-BF6DFD2F76EF}" type="presOf" srcId="{6160AC66-973C-48F3-B2CB-52754F81CB82}" destId="{A9E0BECD-8A3D-2F46-AA29-D554434F9585}" srcOrd="0" destOrd="0" presId="urn:microsoft.com/office/officeart/2016/7/layout/RepeatingBendingProcessNew"/>
    <dgm:cxn modelId="{966DF35D-F496-F941-A61B-D15F9993FDC8}" type="presOf" srcId="{D33D6569-58D9-4440-891B-C35BCCBF1579}" destId="{51FE9C5A-DD31-ED41-B13F-DEAA1E2A3FAA}" srcOrd="1" destOrd="0" presId="urn:microsoft.com/office/officeart/2016/7/layout/RepeatingBendingProcessNew"/>
    <dgm:cxn modelId="{2A6C9064-1135-46B0-95A9-426A69281596}" srcId="{E7C65295-4817-4645-93EA-6D735D2FD246}" destId="{64CAC8E7-2015-41C8-979E-1BDF7452C2AA}" srcOrd="1" destOrd="0" parTransId="{4901AF26-462E-4310-B533-4879A3FECE43}" sibTransId="{65935C53-937A-4BB0-8B49-7B4B6A0E5179}"/>
    <dgm:cxn modelId="{57C7257C-62A1-FA4A-8420-6D197454FDE3}" type="presOf" srcId="{380816C5-C597-4F44-82EB-611642230FE2}" destId="{BB72AEC3-2B0D-9C41-BF6A-06DE7FC85532}" srcOrd="0" destOrd="0" presId="urn:microsoft.com/office/officeart/2016/7/layout/RepeatingBendingProcessNew"/>
    <dgm:cxn modelId="{7FD0DB7F-F12A-48B4-8F85-7FDA0E5A91C2}" srcId="{E7C65295-4817-4645-93EA-6D735D2FD246}" destId="{6EC8482E-A5E7-48D5-B0F9-6C2928A5811B}" srcOrd="3" destOrd="0" parTransId="{C4F94794-C71F-4ED1-8175-E174E89CF820}" sibTransId="{1C68D8FA-9F87-4A77-8E99-840440886818}"/>
    <dgm:cxn modelId="{6B9F2C94-DB78-E041-9030-FF9C21A52050}" type="presOf" srcId="{6EC8482E-A5E7-48D5-B0F9-6C2928A5811B}" destId="{C6F411D6-79C7-DA44-8FF6-D2B998094E79}" srcOrd="0" destOrd="0" presId="urn:microsoft.com/office/officeart/2016/7/layout/RepeatingBendingProcessNew"/>
    <dgm:cxn modelId="{F26C109F-AEF4-904E-91BE-09F069277ADB}" type="presOf" srcId="{A5E8668C-B1DC-45EA-9159-CFCB770C53BE}" destId="{AD7B3F41-DD0B-614E-B495-5F757FEA9406}" srcOrd="0" destOrd="0" presId="urn:microsoft.com/office/officeart/2016/7/layout/RepeatingBendingProcessNew"/>
    <dgm:cxn modelId="{83E6DEBE-70C2-3A4E-86C2-D0A0FDEED451}" type="presOf" srcId="{65935C53-937A-4BB0-8B49-7B4B6A0E5179}" destId="{5E5CF158-4D4A-C74B-B887-C4B024CA6F60}" srcOrd="1" destOrd="0" presId="urn:microsoft.com/office/officeart/2016/7/layout/RepeatingBendingProcessNew"/>
    <dgm:cxn modelId="{EF20EAC5-8470-AC4F-99ED-1EB1D3F4A3FF}" type="presOf" srcId="{380816C5-C597-4F44-82EB-611642230FE2}" destId="{53BBA521-1FBC-3044-8CDD-6E78979F2AF8}" srcOrd="1" destOrd="0" presId="urn:microsoft.com/office/officeart/2016/7/layout/RepeatingBendingProcessNew"/>
    <dgm:cxn modelId="{416754D9-EA3B-F94E-9012-C93CDA9AC6CB}" type="presOf" srcId="{34AFED72-DDA7-481B-AEC9-F224E8A67646}" destId="{20174C7A-9503-284E-9C63-CABA4289CC8E}" srcOrd="0" destOrd="0" presId="urn:microsoft.com/office/officeart/2016/7/layout/RepeatingBendingProcessNew"/>
    <dgm:cxn modelId="{C9B952EC-5CC3-4A31-91FE-712AAF42D738}" srcId="{E7C65295-4817-4645-93EA-6D735D2FD246}" destId="{6160AC66-973C-48F3-B2CB-52754F81CB82}" srcOrd="0" destOrd="0" parTransId="{E309420D-AE8D-4EDF-93C6-BF50BA93CA11}" sibTransId="{380816C5-C597-4F44-82EB-611642230FE2}"/>
    <dgm:cxn modelId="{163F38F2-062A-427D-B8B9-1117B845D683}" srcId="{E7C65295-4817-4645-93EA-6D735D2FD246}" destId="{A5E8668C-B1DC-45EA-9159-CFCB770C53BE}" srcOrd="4" destOrd="0" parTransId="{BCF96B77-BA43-4B97-AA44-4369B46AFB79}" sibTransId="{79E5C09D-8653-41C9-AA6E-444A08AFECFB}"/>
    <dgm:cxn modelId="{1BC686F7-AB21-2C4F-AD6E-20750AF38870}" type="presOf" srcId="{D33D6569-58D9-4440-891B-C35BCCBF1579}" destId="{A6FC1402-2895-684E-B917-0B72A647BFF5}" srcOrd="0" destOrd="0" presId="urn:microsoft.com/office/officeart/2016/7/layout/RepeatingBendingProcessNew"/>
    <dgm:cxn modelId="{6B130DF9-6115-3445-A4FE-2F42740C8C54}" type="presOf" srcId="{1C68D8FA-9F87-4A77-8E99-840440886818}" destId="{AB0A6928-DF43-924D-A673-32C1A159FE97}" srcOrd="0" destOrd="0" presId="urn:microsoft.com/office/officeart/2016/7/layout/RepeatingBendingProcessNew"/>
    <dgm:cxn modelId="{9B5980FB-1020-40BD-9139-2B6CAAE26E0F}" srcId="{E7C65295-4817-4645-93EA-6D735D2FD246}" destId="{34AFED72-DDA7-481B-AEC9-F224E8A67646}" srcOrd="2" destOrd="0" parTransId="{4DF293E0-5731-41EF-A24A-375DECD1E10E}" sibTransId="{D33D6569-58D9-4440-891B-C35BCCBF1579}"/>
    <dgm:cxn modelId="{0C169D76-36C1-0042-93E7-81D284F200E4}" type="presParOf" srcId="{8586CE5B-3771-BB41-B447-026235ED8678}" destId="{A9E0BECD-8A3D-2F46-AA29-D554434F9585}" srcOrd="0" destOrd="0" presId="urn:microsoft.com/office/officeart/2016/7/layout/RepeatingBendingProcessNew"/>
    <dgm:cxn modelId="{C34A55D3-67E9-7540-868A-6C42FCB80738}" type="presParOf" srcId="{8586CE5B-3771-BB41-B447-026235ED8678}" destId="{BB72AEC3-2B0D-9C41-BF6A-06DE7FC85532}" srcOrd="1" destOrd="0" presId="urn:microsoft.com/office/officeart/2016/7/layout/RepeatingBendingProcessNew"/>
    <dgm:cxn modelId="{C19EF8A9-2B80-4149-ACAD-FE102D2EE3B5}" type="presParOf" srcId="{BB72AEC3-2B0D-9C41-BF6A-06DE7FC85532}" destId="{53BBA521-1FBC-3044-8CDD-6E78979F2AF8}" srcOrd="0" destOrd="0" presId="urn:microsoft.com/office/officeart/2016/7/layout/RepeatingBendingProcessNew"/>
    <dgm:cxn modelId="{984B7848-C802-FA4A-848D-82D54859809B}" type="presParOf" srcId="{8586CE5B-3771-BB41-B447-026235ED8678}" destId="{B42863AF-3BF3-9548-B2BE-925C78258125}" srcOrd="2" destOrd="0" presId="urn:microsoft.com/office/officeart/2016/7/layout/RepeatingBendingProcessNew"/>
    <dgm:cxn modelId="{CAACC9EF-24A0-3C4E-AAA4-2FD27ACB3644}" type="presParOf" srcId="{8586CE5B-3771-BB41-B447-026235ED8678}" destId="{9F79B2A1-C27A-CF49-9FC3-2B59F2B4FCE3}" srcOrd="3" destOrd="0" presId="urn:microsoft.com/office/officeart/2016/7/layout/RepeatingBendingProcessNew"/>
    <dgm:cxn modelId="{849DE91E-4372-214A-9154-1876C60C0BE2}" type="presParOf" srcId="{9F79B2A1-C27A-CF49-9FC3-2B59F2B4FCE3}" destId="{5E5CF158-4D4A-C74B-B887-C4B024CA6F60}" srcOrd="0" destOrd="0" presId="urn:microsoft.com/office/officeart/2016/7/layout/RepeatingBendingProcessNew"/>
    <dgm:cxn modelId="{B4AAFCC0-E86A-5246-8AE3-A5BEAB76F644}" type="presParOf" srcId="{8586CE5B-3771-BB41-B447-026235ED8678}" destId="{20174C7A-9503-284E-9C63-CABA4289CC8E}" srcOrd="4" destOrd="0" presId="urn:microsoft.com/office/officeart/2016/7/layout/RepeatingBendingProcessNew"/>
    <dgm:cxn modelId="{9540437C-3F46-564A-A8D2-C9EBE6604EAA}" type="presParOf" srcId="{8586CE5B-3771-BB41-B447-026235ED8678}" destId="{A6FC1402-2895-684E-B917-0B72A647BFF5}" srcOrd="5" destOrd="0" presId="urn:microsoft.com/office/officeart/2016/7/layout/RepeatingBendingProcessNew"/>
    <dgm:cxn modelId="{281D7216-8C3C-B84A-9D30-F37B7DEE624C}" type="presParOf" srcId="{A6FC1402-2895-684E-B917-0B72A647BFF5}" destId="{51FE9C5A-DD31-ED41-B13F-DEAA1E2A3FAA}" srcOrd="0" destOrd="0" presId="urn:microsoft.com/office/officeart/2016/7/layout/RepeatingBendingProcessNew"/>
    <dgm:cxn modelId="{7281D13F-AEB6-1641-ABB6-3470F3C7AEEE}" type="presParOf" srcId="{8586CE5B-3771-BB41-B447-026235ED8678}" destId="{C6F411D6-79C7-DA44-8FF6-D2B998094E79}" srcOrd="6" destOrd="0" presId="urn:microsoft.com/office/officeart/2016/7/layout/RepeatingBendingProcessNew"/>
    <dgm:cxn modelId="{F343F8E1-7FF8-0246-8F53-AAEFA2BFB2D6}" type="presParOf" srcId="{8586CE5B-3771-BB41-B447-026235ED8678}" destId="{AB0A6928-DF43-924D-A673-32C1A159FE97}" srcOrd="7" destOrd="0" presId="urn:microsoft.com/office/officeart/2016/7/layout/RepeatingBendingProcessNew"/>
    <dgm:cxn modelId="{22B73C3D-C13F-1848-9AA2-4504054AC951}" type="presParOf" srcId="{AB0A6928-DF43-924D-A673-32C1A159FE97}" destId="{58EA9DBA-DB2D-8445-9511-5C5DE862E2E6}" srcOrd="0" destOrd="0" presId="urn:microsoft.com/office/officeart/2016/7/layout/RepeatingBendingProcessNew"/>
    <dgm:cxn modelId="{B8C47EE8-9CE0-C446-A1EA-0687F27BFA0E}" type="presParOf" srcId="{8586CE5B-3771-BB41-B447-026235ED8678}" destId="{AD7B3F41-DD0B-614E-B495-5F757FEA9406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3A4347-AA0C-442B-8810-0E6A7C658AD5}">
      <dsp:nvSpPr>
        <dsp:cNvPr id="0" name=""/>
        <dsp:cNvSpPr/>
      </dsp:nvSpPr>
      <dsp:spPr>
        <a:xfrm>
          <a:off x="25368" y="795493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7FEFBB-0E9C-4D05-8A03-B8E58E07FF48}">
      <dsp:nvSpPr>
        <dsp:cNvPr id="0" name=""/>
        <dsp:cNvSpPr/>
      </dsp:nvSpPr>
      <dsp:spPr>
        <a:xfrm>
          <a:off x="252752" y="1022877"/>
          <a:ext cx="628012" cy="6280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E49AB-D6C9-4E90-9B29-A5FEDFCAED3B}">
      <dsp:nvSpPr>
        <dsp:cNvPr id="0" name=""/>
        <dsp:cNvSpPr/>
      </dsp:nvSpPr>
      <dsp:spPr>
        <a:xfrm>
          <a:off x="1340173" y="795493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Shared memory-mapped files: When multiple threads handle different user requests, redundant file reads are avoided because the mmap</a:t>
          </a:r>
        </a:p>
      </dsp:txBody>
      <dsp:txXfrm>
        <a:off x="1340173" y="795493"/>
        <a:ext cx="2552269" cy="1082781"/>
      </dsp:txXfrm>
    </dsp:sp>
    <dsp:sp modelId="{CC51461E-4F52-4713-A8C3-EDEF61D06806}">
      <dsp:nvSpPr>
        <dsp:cNvPr id="0" name=""/>
        <dsp:cNvSpPr/>
      </dsp:nvSpPr>
      <dsp:spPr>
        <a:xfrm>
          <a:off x="4337156" y="795493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CCE843-C75B-4E4F-BF32-8CA01250EDF9}">
      <dsp:nvSpPr>
        <dsp:cNvPr id="0" name=""/>
        <dsp:cNvSpPr/>
      </dsp:nvSpPr>
      <dsp:spPr>
        <a:xfrm>
          <a:off x="4564540" y="1022877"/>
          <a:ext cx="628012" cy="6280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CD1F97-F2DD-4595-9485-63860ED13515}">
      <dsp:nvSpPr>
        <dsp:cNvPr id="0" name=""/>
        <dsp:cNvSpPr/>
      </dsp:nvSpPr>
      <dsp:spPr>
        <a:xfrm>
          <a:off x="5651962" y="795493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Zero-copy access: Data is accessed directly from memory without duplication.</a:t>
          </a:r>
        </a:p>
      </dsp:txBody>
      <dsp:txXfrm>
        <a:off x="5651962" y="795493"/>
        <a:ext cx="2552269" cy="1082781"/>
      </dsp:txXfrm>
    </dsp:sp>
    <dsp:sp modelId="{8D595777-D1FA-4AC3-BECB-12D8126B6D59}">
      <dsp:nvSpPr>
        <dsp:cNvPr id="0" name=""/>
        <dsp:cNvSpPr/>
      </dsp:nvSpPr>
      <dsp:spPr>
        <a:xfrm>
          <a:off x="25368" y="2647688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7A08FB-DB57-45C4-85B0-970AE2DAFBEA}">
      <dsp:nvSpPr>
        <dsp:cNvPr id="0" name=""/>
        <dsp:cNvSpPr/>
      </dsp:nvSpPr>
      <dsp:spPr>
        <a:xfrm>
          <a:off x="252752" y="2875072"/>
          <a:ext cx="628012" cy="6280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5094E-063F-4546-82FA-9C4CB5B19277}">
      <dsp:nvSpPr>
        <dsp:cNvPr id="0" name=""/>
        <dsp:cNvSpPr/>
      </dsp:nvSpPr>
      <dsp:spPr>
        <a:xfrm>
          <a:off x="1340173" y="2647688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Additionally, the operating system can page the data out to swap memory and page it back in when needed, optimizing for repeated periodic reads.</a:t>
          </a:r>
        </a:p>
      </dsp:txBody>
      <dsp:txXfrm>
        <a:off x="1340173" y="2647688"/>
        <a:ext cx="2552269" cy="1082781"/>
      </dsp:txXfrm>
    </dsp:sp>
    <dsp:sp modelId="{B2A72481-1E28-4864-8B95-83678929C703}">
      <dsp:nvSpPr>
        <dsp:cNvPr id="0" name=""/>
        <dsp:cNvSpPr/>
      </dsp:nvSpPr>
      <dsp:spPr>
        <a:xfrm>
          <a:off x="4337156" y="2647688"/>
          <a:ext cx="1082781" cy="108278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CD97E5-F275-4668-8FCB-3C997BA2EE51}">
      <dsp:nvSpPr>
        <dsp:cNvPr id="0" name=""/>
        <dsp:cNvSpPr/>
      </dsp:nvSpPr>
      <dsp:spPr>
        <a:xfrm>
          <a:off x="4564540" y="2875072"/>
          <a:ext cx="628012" cy="6280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5B8F22-78DE-45AB-A827-45DEC43FAFD3}">
      <dsp:nvSpPr>
        <dsp:cNvPr id="0" name=""/>
        <dsp:cNvSpPr/>
      </dsp:nvSpPr>
      <dsp:spPr>
        <a:xfrm>
          <a:off x="5651962" y="2647688"/>
          <a:ext cx="2552269" cy="108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Unified memory architecture: Seamless access between CPU, GPU and NPU, eliminating the need for data transfers during vector similarity computations.</a:t>
          </a:r>
        </a:p>
      </dsp:txBody>
      <dsp:txXfrm>
        <a:off x="5651962" y="2647688"/>
        <a:ext cx="2552269" cy="10827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38D5A-2D6F-4C01-9995-A206E370130D}">
      <dsp:nvSpPr>
        <dsp:cNvPr id="0" name=""/>
        <dsp:cNvSpPr/>
      </dsp:nvSpPr>
      <dsp:spPr>
        <a:xfrm>
          <a:off x="0" y="5308"/>
          <a:ext cx="4726201" cy="11979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33DCD7-8BEC-44FD-A46F-6384D18C8779}">
      <dsp:nvSpPr>
        <dsp:cNvPr id="0" name=""/>
        <dsp:cNvSpPr/>
      </dsp:nvSpPr>
      <dsp:spPr>
        <a:xfrm>
          <a:off x="362386" y="274851"/>
          <a:ext cx="659528" cy="6588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53F9FB-2534-45D8-BDCE-8837AC09F733}">
      <dsp:nvSpPr>
        <dsp:cNvPr id="0" name=""/>
        <dsp:cNvSpPr/>
      </dsp:nvSpPr>
      <dsp:spPr>
        <a:xfrm>
          <a:off x="1384302" y="5308"/>
          <a:ext cx="3320580" cy="1235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47" tIns="130747" rIns="130747" bIns="13074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workflow of the modules of the system and the RAG pipeline can be divided into 3 logical phases.</a:t>
          </a:r>
        </a:p>
      </dsp:txBody>
      <dsp:txXfrm>
        <a:off x="1384302" y="5308"/>
        <a:ext cx="3320580" cy="1235409"/>
      </dsp:txXfrm>
    </dsp:sp>
    <dsp:sp modelId="{FE459A20-EBAD-494D-807D-200B11D61829}">
      <dsp:nvSpPr>
        <dsp:cNvPr id="0" name=""/>
        <dsp:cNvSpPr/>
      </dsp:nvSpPr>
      <dsp:spPr>
        <a:xfrm>
          <a:off x="0" y="1549569"/>
          <a:ext cx="4726201" cy="11979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BFBF3F-425A-43BC-BADE-2BAA1209DEEB}">
      <dsp:nvSpPr>
        <dsp:cNvPr id="0" name=""/>
        <dsp:cNvSpPr/>
      </dsp:nvSpPr>
      <dsp:spPr>
        <a:xfrm>
          <a:off x="362386" y="1819113"/>
          <a:ext cx="659528" cy="6588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FBC4D2-8B1F-4292-8EE8-D4160F820DB8}">
      <dsp:nvSpPr>
        <dsp:cNvPr id="0" name=""/>
        <dsp:cNvSpPr/>
      </dsp:nvSpPr>
      <dsp:spPr>
        <a:xfrm>
          <a:off x="1384302" y="1549569"/>
          <a:ext cx="3320580" cy="1235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47" tIns="130747" rIns="130747" bIns="13074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System Initialization: Initializes the resources required by the system.</a:t>
          </a:r>
        </a:p>
      </dsp:txBody>
      <dsp:txXfrm>
        <a:off x="1384302" y="1549569"/>
        <a:ext cx="3320580" cy="1235409"/>
      </dsp:txXfrm>
    </dsp:sp>
    <dsp:sp modelId="{69A127F6-4C24-4580-A4BC-3F9BB6903F8A}">
      <dsp:nvSpPr>
        <dsp:cNvPr id="0" name=""/>
        <dsp:cNvSpPr/>
      </dsp:nvSpPr>
      <dsp:spPr>
        <a:xfrm>
          <a:off x="0" y="3093830"/>
          <a:ext cx="4726201" cy="11979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409D98-E539-4CC0-9BB7-51E784DA7E8E}">
      <dsp:nvSpPr>
        <dsp:cNvPr id="0" name=""/>
        <dsp:cNvSpPr/>
      </dsp:nvSpPr>
      <dsp:spPr>
        <a:xfrm>
          <a:off x="362386" y="3363374"/>
          <a:ext cx="659528" cy="6588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DE8FC-E2A9-4914-96AD-3DFEAE5AD511}">
      <dsp:nvSpPr>
        <dsp:cNvPr id="0" name=""/>
        <dsp:cNvSpPr/>
      </dsp:nvSpPr>
      <dsp:spPr>
        <a:xfrm>
          <a:off x="1384302" y="3093830"/>
          <a:ext cx="3320580" cy="1235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47" tIns="130747" rIns="130747" bIns="13074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Embedding Phase: Generate embeddings for documents in the source corpus.</a:t>
          </a:r>
        </a:p>
      </dsp:txBody>
      <dsp:txXfrm>
        <a:off x="1384302" y="3093830"/>
        <a:ext cx="3320580" cy="1235409"/>
      </dsp:txXfrm>
    </dsp:sp>
    <dsp:sp modelId="{99E42F06-9866-413D-BAF8-C62B4AC66991}">
      <dsp:nvSpPr>
        <dsp:cNvPr id="0" name=""/>
        <dsp:cNvSpPr/>
      </dsp:nvSpPr>
      <dsp:spPr>
        <a:xfrm>
          <a:off x="0" y="4638091"/>
          <a:ext cx="4726201" cy="119797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31F24B-AB12-4C3B-90D7-D81E2BBBA32B}">
      <dsp:nvSpPr>
        <dsp:cNvPr id="0" name=""/>
        <dsp:cNvSpPr/>
      </dsp:nvSpPr>
      <dsp:spPr>
        <a:xfrm>
          <a:off x="362740" y="4907635"/>
          <a:ext cx="659528" cy="65888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54EDEC-D5CA-4E64-8F91-ABBBEB971992}">
      <dsp:nvSpPr>
        <dsp:cNvPr id="0" name=""/>
        <dsp:cNvSpPr/>
      </dsp:nvSpPr>
      <dsp:spPr>
        <a:xfrm>
          <a:off x="1385010" y="4638091"/>
          <a:ext cx="3297908" cy="12354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747" tIns="130747" rIns="130747" bIns="130747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• Retrieval and Generation Phase: Leverage embedded documents to retrieve information relevant to a query made by the user and generate a response using the LLM.</a:t>
          </a:r>
        </a:p>
      </dsp:txBody>
      <dsp:txXfrm>
        <a:off x="1385010" y="4638091"/>
        <a:ext cx="3297908" cy="12354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79B2A1-C27A-CF49-9FC3-2B59F2B4FCE3}">
      <dsp:nvSpPr>
        <dsp:cNvPr id="0" name=""/>
        <dsp:cNvSpPr/>
      </dsp:nvSpPr>
      <dsp:spPr>
        <a:xfrm>
          <a:off x="2200577" y="540170"/>
          <a:ext cx="4182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8291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98500" y="583646"/>
        <a:ext cx="22444" cy="4488"/>
      </dsp:txXfrm>
    </dsp:sp>
    <dsp:sp modelId="{B42863AF-3BF3-9548-B2BE-925C78258125}">
      <dsp:nvSpPr>
        <dsp:cNvPr id="0" name=""/>
        <dsp:cNvSpPr/>
      </dsp:nvSpPr>
      <dsp:spPr>
        <a:xfrm>
          <a:off x="250675" y="379"/>
          <a:ext cx="1951701" cy="11710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635" tIns="100386" rIns="95635" bIns="100386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ea typeface="+mn-lt"/>
              <a:cs typeface="+mn-lt"/>
            </a:rPr>
            <a:t>Initialize the the PostgreSQL Database and its connection pool</a:t>
          </a:r>
          <a:endParaRPr lang="en-US" sz="1700" kern="1200" dirty="0"/>
        </a:p>
      </dsp:txBody>
      <dsp:txXfrm>
        <a:off x="250675" y="379"/>
        <a:ext cx="1951701" cy="1171021"/>
      </dsp:txXfrm>
    </dsp:sp>
    <dsp:sp modelId="{A6FC1402-2895-684E-B917-0B72A647BFF5}">
      <dsp:nvSpPr>
        <dsp:cNvPr id="0" name=""/>
        <dsp:cNvSpPr/>
      </dsp:nvSpPr>
      <dsp:spPr>
        <a:xfrm>
          <a:off x="4601170" y="540170"/>
          <a:ext cx="4182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8291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799093" y="583646"/>
        <a:ext cx="22444" cy="4488"/>
      </dsp:txXfrm>
    </dsp:sp>
    <dsp:sp modelId="{20174C7A-9503-284E-9C63-CABA4289CC8E}">
      <dsp:nvSpPr>
        <dsp:cNvPr id="0" name=""/>
        <dsp:cNvSpPr/>
      </dsp:nvSpPr>
      <dsp:spPr>
        <a:xfrm>
          <a:off x="2651268" y="379"/>
          <a:ext cx="1951701" cy="11710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635" tIns="100386" rIns="95635" bIns="100386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ea typeface="+mn-lt"/>
              <a:cs typeface="+mn-lt"/>
            </a:rPr>
            <a:t>Load LLM weights for chat and embedding models</a:t>
          </a:r>
          <a:endParaRPr lang="en-US" sz="1700" kern="1200" dirty="0"/>
        </a:p>
      </dsp:txBody>
      <dsp:txXfrm>
        <a:off x="2651268" y="379"/>
        <a:ext cx="1951701" cy="1171021"/>
      </dsp:txXfrm>
    </dsp:sp>
    <dsp:sp modelId="{C6F411D6-79C7-DA44-8FF6-D2B998094E79}">
      <dsp:nvSpPr>
        <dsp:cNvPr id="0" name=""/>
        <dsp:cNvSpPr/>
      </dsp:nvSpPr>
      <dsp:spPr>
        <a:xfrm>
          <a:off x="5051861" y="379"/>
          <a:ext cx="1951701" cy="11710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635" tIns="100386" rIns="95635" bIns="100386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ea typeface="Calibri"/>
              <a:cs typeface="Calibri"/>
            </a:rPr>
            <a:t>Create Context pools for each model</a:t>
          </a:r>
          <a:endParaRPr lang="en-US" sz="1700" kern="1200" dirty="0"/>
        </a:p>
      </dsp:txBody>
      <dsp:txXfrm>
        <a:off x="5051861" y="379"/>
        <a:ext cx="1951701" cy="117102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79B2A1-C27A-CF49-9FC3-2B59F2B4FCE3}">
      <dsp:nvSpPr>
        <dsp:cNvPr id="0" name=""/>
        <dsp:cNvSpPr/>
      </dsp:nvSpPr>
      <dsp:spPr>
        <a:xfrm>
          <a:off x="1949311" y="692944"/>
          <a:ext cx="4177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7737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146971" y="736422"/>
        <a:ext cx="22416" cy="4483"/>
      </dsp:txXfrm>
    </dsp:sp>
    <dsp:sp modelId="{B42863AF-3BF3-9548-B2BE-925C78258125}">
      <dsp:nvSpPr>
        <dsp:cNvPr id="0" name=""/>
        <dsp:cNvSpPr/>
      </dsp:nvSpPr>
      <dsp:spPr>
        <a:xfrm>
          <a:off x="1819" y="153876"/>
          <a:ext cx="1949291" cy="1169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517" tIns="100262" rIns="95517" bIns="10026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ea typeface="+mn-lt"/>
              <a:cs typeface="+mn-lt"/>
            </a:rPr>
            <a:t>Recursively scan Corpus directory for documents(PDFs)</a:t>
          </a:r>
          <a:endParaRPr lang="en-US" sz="1300" kern="1200" dirty="0"/>
        </a:p>
      </dsp:txBody>
      <dsp:txXfrm>
        <a:off x="1819" y="153876"/>
        <a:ext cx="1949291" cy="1169575"/>
      </dsp:txXfrm>
    </dsp:sp>
    <dsp:sp modelId="{A6FC1402-2895-684E-B917-0B72A647BFF5}">
      <dsp:nvSpPr>
        <dsp:cNvPr id="0" name=""/>
        <dsp:cNvSpPr/>
      </dsp:nvSpPr>
      <dsp:spPr>
        <a:xfrm>
          <a:off x="4346940" y="692944"/>
          <a:ext cx="4177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7737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44601" y="736422"/>
        <a:ext cx="22416" cy="4483"/>
      </dsp:txXfrm>
    </dsp:sp>
    <dsp:sp modelId="{20174C7A-9503-284E-9C63-CABA4289CC8E}">
      <dsp:nvSpPr>
        <dsp:cNvPr id="0" name=""/>
        <dsp:cNvSpPr/>
      </dsp:nvSpPr>
      <dsp:spPr>
        <a:xfrm>
          <a:off x="2399448" y="153876"/>
          <a:ext cx="1949291" cy="1169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517" tIns="100262" rIns="95517" bIns="10026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ea typeface="+mn-lt"/>
              <a:cs typeface="+mn-lt"/>
            </a:rPr>
            <a:t>For each document: Load, chunk, and convert to embeddings (using the embedding model)</a:t>
          </a:r>
          <a:endParaRPr lang="en-US" sz="1300" kern="1200" dirty="0"/>
        </a:p>
      </dsp:txBody>
      <dsp:txXfrm>
        <a:off x="2399448" y="153876"/>
        <a:ext cx="1949291" cy="1169575"/>
      </dsp:txXfrm>
    </dsp:sp>
    <dsp:sp modelId="{AB0A6928-DF43-924D-A673-32C1A159FE97}">
      <dsp:nvSpPr>
        <dsp:cNvPr id="0" name=""/>
        <dsp:cNvSpPr/>
      </dsp:nvSpPr>
      <dsp:spPr>
        <a:xfrm>
          <a:off x="6744570" y="692944"/>
          <a:ext cx="4177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7737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942230" y="736422"/>
        <a:ext cx="22416" cy="4483"/>
      </dsp:txXfrm>
    </dsp:sp>
    <dsp:sp modelId="{C6F411D6-79C7-DA44-8FF6-D2B998094E79}">
      <dsp:nvSpPr>
        <dsp:cNvPr id="0" name=""/>
        <dsp:cNvSpPr/>
      </dsp:nvSpPr>
      <dsp:spPr>
        <a:xfrm>
          <a:off x="4797078" y="153876"/>
          <a:ext cx="1949291" cy="1169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517" tIns="100262" rIns="95517" bIns="10026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ea typeface="+mn-lt"/>
              <a:cs typeface="+mn-lt"/>
            </a:rPr>
            <a:t>Store embeddings, text chunks and associated metadata in DB</a:t>
          </a:r>
          <a:endParaRPr lang="en-US" sz="1300" kern="1200" dirty="0"/>
        </a:p>
      </dsp:txBody>
      <dsp:txXfrm>
        <a:off x="4797078" y="153876"/>
        <a:ext cx="1949291" cy="1169575"/>
      </dsp:txXfrm>
    </dsp:sp>
    <dsp:sp modelId="{AD7B3F41-DD0B-614E-B495-5F757FEA9406}">
      <dsp:nvSpPr>
        <dsp:cNvPr id="0" name=""/>
        <dsp:cNvSpPr/>
      </dsp:nvSpPr>
      <dsp:spPr>
        <a:xfrm>
          <a:off x="7194707" y="153876"/>
          <a:ext cx="1949291" cy="1169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517" tIns="100262" rIns="95517" bIns="10026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ea typeface="+mn-lt"/>
              <a:cs typeface="+mn-lt"/>
            </a:rPr>
            <a:t>Write embedding vectors to .</a:t>
          </a:r>
          <a:r>
            <a:rPr lang="en-US" sz="1300" kern="1200" dirty="0" err="1">
              <a:ea typeface="+mn-lt"/>
              <a:cs typeface="+mn-lt"/>
            </a:rPr>
            <a:t>vecdump</a:t>
          </a:r>
          <a:r>
            <a:rPr lang="en-US" sz="1300" kern="1200" dirty="0">
              <a:ea typeface="+mn-lt"/>
              <a:cs typeface="+mn-lt"/>
            </a:rPr>
            <a:t> files</a:t>
          </a:r>
          <a:endParaRPr lang="en-US" sz="1300" kern="1200" dirty="0"/>
        </a:p>
      </dsp:txBody>
      <dsp:txXfrm>
        <a:off x="7194707" y="153876"/>
        <a:ext cx="1949291" cy="11695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72AEC3-2B0D-9C41-BF6A-06DE7FC85532}">
      <dsp:nvSpPr>
        <dsp:cNvPr id="0" name=""/>
        <dsp:cNvSpPr/>
      </dsp:nvSpPr>
      <dsp:spPr>
        <a:xfrm>
          <a:off x="1549958" y="692944"/>
          <a:ext cx="3239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3922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03056" y="736889"/>
        <a:ext cx="17726" cy="3548"/>
      </dsp:txXfrm>
    </dsp:sp>
    <dsp:sp modelId="{A9E0BECD-8A3D-2F46-AA29-D554434F9585}">
      <dsp:nvSpPr>
        <dsp:cNvPr id="0" name=""/>
        <dsp:cNvSpPr/>
      </dsp:nvSpPr>
      <dsp:spPr>
        <a:xfrm>
          <a:off x="10354" y="276242"/>
          <a:ext cx="1541403" cy="9248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530" tIns="79282" rIns="75530" bIns="7928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Embed the user query using the same embedding LLM</a:t>
          </a:r>
        </a:p>
      </dsp:txBody>
      <dsp:txXfrm>
        <a:off x="10354" y="276242"/>
        <a:ext cx="1541403" cy="924842"/>
      </dsp:txXfrm>
    </dsp:sp>
    <dsp:sp modelId="{9F79B2A1-C27A-CF49-9FC3-2B59F2B4FCE3}">
      <dsp:nvSpPr>
        <dsp:cNvPr id="0" name=""/>
        <dsp:cNvSpPr/>
      </dsp:nvSpPr>
      <dsp:spPr>
        <a:xfrm>
          <a:off x="3445884" y="692944"/>
          <a:ext cx="3239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3922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98983" y="736889"/>
        <a:ext cx="17726" cy="3548"/>
      </dsp:txXfrm>
    </dsp:sp>
    <dsp:sp modelId="{B42863AF-3BF3-9548-B2BE-925C78258125}">
      <dsp:nvSpPr>
        <dsp:cNvPr id="0" name=""/>
        <dsp:cNvSpPr/>
      </dsp:nvSpPr>
      <dsp:spPr>
        <a:xfrm>
          <a:off x="1906281" y="276242"/>
          <a:ext cx="1541403" cy="9248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530" tIns="79282" rIns="75530" bIns="7928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Trigger the NPU accelerated Cosine Similarity search on corpus directory</a:t>
          </a:r>
        </a:p>
      </dsp:txBody>
      <dsp:txXfrm>
        <a:off x="1906281" y="276242"/>
        <a:ext cx="1541403" cy="924842"/>
      </dsp:txXfrm>
    </dsp:sp>
    <dsp:sp modelId="{A6FC1402-2895-684E-B917-0B72A647BFF5}">
      <dsp:nvSpPr>
        <dsp:cNvPr id="0" name=""/>
        <dsp:cNvSpPr/>
      </dsp:nvSpPr>
      <dsp:spPr>
        <a:xfrm>
          <a:off x="5341811" y="692944"/>
          <a:ext cx="3239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3922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94909" y="736889"/>
        <a:ext cx="17726" cy="3548"/>
      </dsp:txXfrm>
    </dsp:sp>
    <dsp:sp modelId="{20174C7A-9503-284E-9C63-CABA4289CC8E}">
      <dsp:nvSpPr>
        <dsp:cNvPr id="0" name=""/>
        <dsp:cNvSpPr/>
      </dsp:nvSpPr>
      <dsp:spPr>
        <a:xfrm>
          <a:off x="3802207" y="276242"/>
          <a:ext cx="1541403" cy="9248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530" tIns="79282" rIns="75530" bIns="7928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Obtain text chunks corresponding to embedding hashes yielded from search results</a:t>
          </a:r>
        </a:p>
      </dsp:txBody>
      <dsp:txXfrm>
        <a:off x="3802207" y="276242"/>
        <a:ext cx="1541403" cy="924842"/>
      </dsp:txXfrm>
    </dsp:sp>
    <dsp:sp modelId="{AB0A6928-DF43-924D-A673-32C1A159FE97}">
      <dsp:nvSpPr>
        <dsp:cNvPr id="0" name=""/>
        <dsp:cNvSpPr/>
      </dsp:nvSpPr>
      <dsp:spPr>
        <a:xfrm>
          <a:off x="7237737" y="692944"/>
          <a:ext cx="3239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3922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390836" y="736889"/>
        <a:ext cx="17726" cy="3548"/>
      </dsp:txXfrm>
    </dsp:sp>
    <dsp:sp modelId="{C6F411D6-79C7-DA44-8FF6-D2B998094E79}">
      <dsp:nvSpPr>
        <dsp:cNvPr id="0" name=""/>
        <dsp:cNvSpPr/>
      </dsp:nvSpPr>
      <dsp:spPr>
        <a:xfrm>
          <a:off x="5698134" y="276242"/>
          <a:ext cx="1541403" cy="9248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530" tIns="79282" rIns="75530" bIns="7928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Combine chunks into single context/prompt text for the LLM</a:t>
          </a:r>
        </a:p>
      </dsp:txBody>
      <dsp:txXfrm>
        <a:off x="5698134" y="276242"/>
        <a:ext cx="1541403" cy="924842"/>
      </dsp:txXfrm>
    </dsp:sp>
    <dsp:sp modelId="{AD7B3F41-DD0B-614E-B495-5F757FEA9406}">
      <dsp:nvSpPr>
        <dsp:cNvPr id="0" name=""/>
        <dsp:cNvSpPr/>
      </dsp:nvSpPr>
      <dsp:spPr>
        <a:xfrm>
          <a:off x="7594060" y="276242"/>
          <a:ext cx="1541403" cy="92484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5530" tIns="79282" rIns="75530" bIns="7928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Invoke the Chat LLM and obtain response</a:t>
          </a:r>
        </a:p>
      </dsp:txBody>
      <dsp:txXfrm>
        <a:off x="7594060" y="276242"/>
        <a:ext cx="1541403" cy="924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6.0376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edium.com/@javaid.nabi/all-you-need-to-know-about-llm-text-generation-03b138e0ed19" TargetMode="External"/><Relationship Id="rId4" Type="http://schemas.openxmlformats.org/officeDocument/2006/relationships/hyperlink" Target="https://michiganaiblog.github.io/2018/07/23/Word-Embeddings-and-how-they-vary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tackademic.com/mastering-retrieval-augmented-generation-rag-architecture-unleash-the-power-of-large-language-a1d2be5f348c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langchain.com/docs/tutorials/ra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langchain.com/docs/tutorials/rag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aDgJD-KyKA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348" y="551962"/>
            <a:ext cx="8249304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261" y="458451"/>
            <a:ext cx="8249478" cy="327459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900"/>
              <a:t>Project TLDR: Standalone Desktop Application for Question Answering and Summarization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2686" y="4818313"/>
            <a:ext cx="2604053" cy="353736"/>
          </a:xfrm>
        </p:spPr>
        <p:txBody>
          <a:bodyPr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  <a:ea typeface="Calibri"/>
                <a:cs typeface="Calibri"/>
              </a:rPr>
              <a:t>Student: </a:t>
            </a:r>
            <a:r>
              <a:rPr lang="en-US" sz="1800" dirty="0">
                <a:solidFill>
                  <a:schemeClr val="tx1"/>
                </a:solidFill>
              </a:rPr>
              <a:t>Manu Hegde</a:t>
            </a:r>
            <a:endParaRPr lang="en-US" sz="1800" dirty="0">
              <a:solidFill>
                <a:schemeClr val="tx1"/>
              </a:solidFill>
              <a:ea typeface="Calibri"/>
              <a:cs typeface="Calibri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47348" y="6354708"/>
            <a:ext cx="8250174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E72C97-9555-FEF7-2513-B4D1CABABAA7}"/>
              </a:ext>
            </a:extLst>
          </p:cNvPr>
          <p:cNvSpPr txBox="1"/>
          <p:nvPr/>
        </p:nvSpPr>
        <p:spPr>
          <a:xfrm>
            <a:off x="447261" y="3965713"/>
            <a:ext cx="49596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ea typeface="Calibri"/>
                <a:cs typeface="Calibri"/>
              </a:rPr>
              <a:t>Committee:</a:t>
            </a:r>
          </a:p>
          <a:p>
            <a:r>
              <a:rPr lang="en-US" dirty="0">
                <a:ea typeface="Calibri"/>
                <a:cs typeface="Calibri"/>
              </a:rPr>
              <a:t>Chair: Prof. Erika Parsons, Ph.D.</a:t>
            </a:r>
          </a:p>
          <a:p>
            <a:r>
              <a:rPr lang="en-US" dirty="0">
                <a:ea typeface="Calibri"/>
                <a:cs typeface="Calibri"/>
              </a:rPr>
              <a:t>Prof. Michael Stiber, Ph.D.</a:t>
            </a:r>
          </a:p>
          <a:p>
            <a:r>
              <a:rPr lang="en-US" dirty="0">
                <a:ea typeface="Calibri"/>
                <a:cs typeface="Calibri"/>
              </a:rPr>
              <a:t>Prof. </a:t>
            </a:r>
            <a:r>
              <a:rPr lang="en-US" dirty="0">
                <a:ea typeface="+mn-lt"/>
                <a:cs typeface="+mn-lt"/>
              </a:rPr>
              <a:t>Shane Steinert-Threlkeld, Ph.D.</a:t>
            </a:r>
            <a:endParaRPr lang="en-US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54DDDB-34CD-3436-DABD-50C645F71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9144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A2E09-6628-6412-D537-50031EAF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7" y="548640"/>
            <a:ext cx="7157553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ea typeface="Calibri"/>
                <a:cs typeface="Calibri"/>
              </a:rPr>
              <a:t>Quantization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F33F7-3D61-2CB5-BF8F-C07AF75F7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573" y="1713023"/>
            <a:ext cx="7624538" cy="44879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What is Quantization?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A compression technique that reduces model weight precision (e.g., from 32-bit floats to 8/4/3-bit integers)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Significantly reduces memory and compute requirements for LLM inference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Why Quantize?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Enables large models to run efficiently on edge devices (like MacBooks)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Maintains acceptable accuracy while reducing size and power usage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Benefits for Local LLM Inference: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Great trade-off between speed, size, and accuracy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Ideal for real-time, offline NLP applications on constrained hardware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sz="1400">
              <a:solidFill>
                <a:schemeClr val="tx1">
                  <a:lumMod val="85000"/>
                  <a:lumOff val="15000"/>
                </a:schemeClr>
              </a:solidFill>
              <a:ea typeface="Calibri"/>
              <a:cs typeface="Calibri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8439" y="5970896"/>
            <a:ext cx="7475562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20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362E8F-79CC-65CB-485A-6EE7F9524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468" y="3296652"/>
            <a:ext cx="9151584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F206D-2AAD-AC45-834F-21BEB19C2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05833"/>
            <a:ext cx="3161297" cy="239871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Quantization formats in GGML</a:t>
            </a:r>
          </a:p>
        </p:txBody>
      </p:sp>
      <p:pic>
        <p:nvPicPr>
          <p:cNvPr id="4" name="Content Placeholder 3" descr="A table with black text&#10;&#10;AI-generated content may be incorrect.">
            <a:extLst>
              <a:ext uri="{FF2B5EF4-FFF2-40B4-BE49-F238E27FC236}">
                <a16:creationId xmlns:a16="http://schemas.microsoft.com/office/drawing/2014/main" id="{31222700-6754-30A7-D94A-925F445158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216" y="556772"/>
            <a:ext cx="7406444" cy="24626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227688-1895-596A-B0D3-34EBE96C7930}"/>
              </a:ext>
            </a:extLst>
          </p:cNvPr>
          <p:cNvSpPr txBox="1"/>
          <p:nvPr/>
        </p:nvSpPr>
        <p:spPr>
          <a:xfrm>
            <a:off x="4223084" y="3884452"/>
            <a:ext cx="4292266" cy="239871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GGML</a:t>
            </a:r>
            <a:r>
              <a:rPr lang="en-US" sz="1400" dirty="0"/>
              <a:t> is a widely-used machine learning library designed for efficient inference on edge devices.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Rather than storing a separate scaling factor for each weight, GGML groups weights and shares quantization parameters 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This grouping approach significantly reduces memory usage and enables efficient SIMD-based matrix multiplications, all while maintaining acceptable accuracy for most tasks.</a:t>
            </a:r>
          </a:p>
        </p:txBody>
      </p:sp>
    </p:spTree>
    <p:extLst>
      <p:ext uri="{BB962C8B-B14F-4D97-AF65-F5344CB8AC3E}">
        <p14:creationId xmlns:p14="http://schemas.microsoft.com/office/powerpoint/2010/main" val="3381980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B60694-4BD4-47F0-0407-EE147E0A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56495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E3DBA1-9884-2ED3-31CA-9E73CD390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609600"/>
            <a:ext cx="3588597" cy="13308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ea typeface="Calibri"/>
                <a:cs typeface="Calibri"/>
              </a:rPr>
              <a:t>LLM and Transformers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AD3E7-822E-17F7-F4F7-08F21A870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775" y="2194102"/>
            <a:ext cx="3328527" cy="390858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ea typeface="+mn-lt"/>
                <a:cs typeface="+mn-lt"/>
              </a:rPr>
              <a:t>Most modern Large Language Models (LLMs) are based on transformer architecture originally Introduced in paper called "Attention is all you need" paper * in 2017</a:t>
            </a:r>
          </a:p>
          <a:p>
            <a:pPr>
              <a:lnSpc>
                <a:spcPct val="90000"/>
              </a:lnSpc>
            </a:pPr>
            <a:r>
              <a:rPr lang="en-US" sz="1700">
                <a:ea typeface="+mn-lt"/>
                <a:cs typeface="+mn-lt"/>
              </a:rPr>
              <a:t>The transformer architecture, which consists of encoder and decoder blocks and perform autoregressive decoding (one output token at a time)</a:t>
            </a:r>
          </a:p>
          <a:p>
            <a:pPr>
              <a:lnSpc>
                <a:spcPct val="90000"/>
              </a:lnSpc>
            </a:pPr>
            <a:r>
              <a:rPr lang="en-US" sz="1700">
                <a:ea typeface="+mn-lt"/>
                <a:cs typeface="+mn-lt"/>
              </a:rPr>
              <a:t>Most modern LLMs, like GPT and LLaMA, use </a:t>
            </a:r>
            <a:r>
              <a:rPr lang="en-US" sz="1700" b="1">
                <a:ea typeface="+mn-lt"/>
                <a:cs typeface="+mn-lt"/>
              </a:rPr>
              <a:t>decoder-only</a:t>
            </a:r>
            <a:r>
              <a:rPr lang="en-US" sz="1700">
                <a:ea typeface="+mn-lt"/>
                <a:cs typeface="+mn-lt"/>
              </a:rPr>
              <a:t> transformers optimized for text generation.</a:t>
            </a:r>
            <a:endParaRPr lang="en-US" sz="1700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1700">
              <a:ea typeface="Calibri"/>
              <a:cs typeface="Calibri"/>
            </a:endParaRPr>
          </a:p>
        </p:txBody>
      </p:sp>
      <p:pic>
        <p:nvPicPr>
          <p:cNvPr id="5" name="Picture 4" descr="A diagram of a program&#10;&#10;AI-generated content may be incorrect.">
            <a:extLst>
              <a:ext uri="{FF2B5EF4-FFF2-40B4-BE49-F238E27FC236}">
                <a16:creationId xmlns:a16="http://schemas.microsoft.com/office/drawing/2014/main" id="{7464D251-DE27-93E8-D0AD-F36B7CBDB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457" y="837003"/>
            <a:ext cx="3553238" cy="520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2E46E0-9BD7-4F76-12DF-08DCEEAA7439}"/>
              </a:ext>
            </a:extLst>
          </p:cNvPr>
          <p:cNvSpPr txBox="1"/>
          <p:nvPr/>
        </p:nvSpPr>
        <p:spPr>
          <a:xfrm>
            <a:off x="455814" y="6123336"/>
            <a:ext cx="732430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 dirty="0">
                <a:solidFill>
                  <a:srgbClr val="0E0E0E"/>
                </a:solidFill>
                <a:latin typeface="Helvetica Neue"/>
                <a:ea typeface="Calibri"/>
                <a:cs typeface="Calibri"/>
              </a:rPr>
              <a:t>* </a:t>
            </a:r>
            <a:r>
              <a:rPr lang="en-US" sz="1200" dirty="0">
                <a:solidFill>
                  <a:srgbClr val="0E0E0E"/>
                </a:solidFill>
                <a:latin typeface="Arial"/>
                <a:ea typeface="Calibri"/>
                <a:cs typeface="Calibri"/>
              </a:rPr>
              <a:t>Vaswani et al., 2017 - </a:t>
            </a:r>
            <a:r>
              <a:rPr lang="en-US" sz="1200" i="1" dirty="0">
                <a:solidFill>
                  <a:srgbClr val="0E0E0E"/>
                </a:solidFill>
                <a:latin typeface="Arial"/>
                <a:ea typeface="Calibri"/>
                <a:cs typeface="Calibri"/>
              </a:rPr>
              <a:t>Attention</a:t>
            </a:r>
            <a:r>
              <a:rPr lang="en-US" sz="1200" i="1" dirty="0">
                <a:solidFill>
                  <a:srgbClr val="0E0E0E"/>
                </a:solidFill>
                <a:latin typeface="Arial"/>
                <a:ea typeface="+mn-lt"/>
                <a:cs typeface="+mn-lt"/>
              </a:rPr>
              <a:t> is All You Need, </a:t>
            </a:r>
            <a:r>
              <a:rPr lang="en-US" sz="1200" dirty="0">
                <a:solidFill>
                  <a:srgbClr val="0E0E0E"/>
                </a:solidFill>
                <a:latin typeface="Arial"/>
                <a:ea typeface="+mn-lt"/>
                <a:cs typeface="+mn-lt"/>
              </a:rPr>
              <a:t>Google Research &amp; Google Brain, </a:t>
            </a:r>
            <a:r>
              <a:rPr lang="en-US" sz="1200" dirty="0">
                <a:solidFill>
                  <a:srgbClr val="0E0E0E"/>
                </a:solidFill>
                <a:latin typeface="Arial"/>
                <a:ea typeface="+mn-lt"/>
                <a:cs typeface="+mn-lt"/>
                <a:hlinkClick r:id="rId3"/>
              </a:rPr>
              <a:t>arXiv:1706.03762</a:t>
            </a:r>
            <a:endParaRPr lang="en-US" sz="1200">
              <a:latin typeface="Arial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1889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B34B25-BDB1-9CD6-BFF9-F56AF28B1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54CAA1-6072-79AA-6351-55A431C78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F99B4A4-6F41-8ACF-25CF-38EDB4E69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56495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E74026-E4F5-066E-7DE0-037BCE403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532" y="-165652"/>
            <a:ext cx="3588597" cy="13308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>
                <a:ea typeface="Calibri"/>
                <a:cs typeface="Calibri"/>
              </a:rPr>
              <a:t>Core Concepts in LLM Inference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56AF9-07C1-FBC1-179D-8B4973751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5" y="287626"/>
            <a:ext cx="5740170" cy="599231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1400" b="1" dirty="0">
              <a:ea typeface="Calibri"/>
              <a:cs typeface="Calibri"/>
            </a:endParaRPr>
          </a:p>
          <a:p>
            <a:r>
              <a:rPr lang="en-US" sz="1400" b="1" dirty="0">
                <a:ea typeface="+mn-lt"/>
                <a:cs typeface="+mn-lt"/>
              </a:rPr>
              <a:t>Tokenization</a:t>
            </a:r>
            <a:endParaRPr lang="en-US" sz="1400" dirty="0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Converts raw input text into discrete units (tokens) using </a:t>
            </a:r>
            <a:r>
              <a:rPr lang="en-US" sz="1400" err="1">
                <a:ea typeface="+mn-lt"/>
                <a:cs typeface="+mn-lt"/>
              </a:rPr>
              <a:t>subword</a:t>
            </a:r>
            <a:r>
              <a:rPr lang="en-US" sz="1400" dirty="0">
                <a:ea typeface="+mn-lt"/>
                <a:cs typeface="+mn-lt"/>
              </a:rPr>
              <a:t> or byte-pair encoding (BPE).</a:t>
            </a:r>
            <a:endParaRPr lang="en-US" sz="1400" dirty="0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Example: “transformers are cool” → ["transform", "</a:t>
            </a:r>
            <a:r>
              <a:rPr lang="en-US" sz="1400" err="1">
                <a:ea typeface="+mn-lt"/>
                <a:cs typeface="+mn-lt"/>
              </a:rPr>
              <a:t>ers</a:t>
            </a:r>
            <a:r>
              <a:rPr lang="en-US" sz="1400" dirty="0">
                <a:ea typeface="+mn-lt"/>
                <a:cs typeface="+mn-lt"/>
              </a:rPr>
              <a:t>", "are", "cool"].</a:t>
            </a:r>
            <a:br>
              <a:rPr lang="en-US" sz="1400" dirty="0">
                <a:ea typeface="+mn-lt"/>
                <a:cs typeface="+mn-lt"/>
              </a:rPr>
            </a:br>
            <a:endParaRPr lang="en-US" sz="1400" dirty="0">
              <a:ea typeface="Calibri"/>
              <a:cs typeface="Calibri"/>
            </a:endParaRPr>
          </a:p>
          <a:p>
            <a:r>
              <a:rPr lang="en-US" sz="1400" b="1" dirty="0">
                <a:ea typeface="+mn-lt"/>
                <a:cs typeface="+mn-lt"/>
              </a:rPr>
              <a:t>Embeddings: </a:t>
            </a:r>
            <a:r>
              <a:rPr lang="en-US" sz="1400" dirty="0">
                <a:ea typeface="+mn-lt"/>
                <a:cs typeface="+mn-lt"/>
              </a:rPr>
              <a:t>Embeddings are dense vector representations of text that capture semantic meaning, enabling efficient similarity search and comparison in high-dimensional space.</a:t>
            </a:r>
            <a:br>
              <a:rPr lang="en-US" sz="1400" dirty="0"/>
            </a:br>
            <a:endParaRPr lang="en-US" sz="1400" dirty="0">
              <a:ea typeface="+mn-lt"/>
              <a:cs typeface="+mn-lt"/>
            </a:endParaRPr>
          </a:p>
          <a:p>
            <a:r>
              <a:rPr lang="en-US" sz="1400" b="1" dirty="0">
                <a:ea typeface="+mn-lt"/>
                <a:cs typeface="+mn-lt"/>
              </a:rPr>
              <a:t>Autoregressive Decoding</a:t>
            </a:r>
            <a:endParaRPr lang="en-US" sz="1400" dirty="0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Generates text one token at a time.</a:t>
            </a:r>
            <a:endParaRPr lang="en-US" sz="1400" dirty="0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Each new token is predicted based on all previously generated tokens.</a:t>
            </a:r>
            <a:endParaRPr lang="en-US" sz="1400" dirty="0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Common in decoder-only models like GPT and </a:t>
            </a:r>
            <a:r>
              <a:rPr lang="en-US" sz="1400" err="1">
                <a:ea typeface="+mn-lt"/>
                <a:cs typeface="+mn-lt"/>
              </a:rPr>
              <a:t>LLaMA</a:t>
            </a:r>
            <a:r>
              <a:rPr lang="en-US" sz="1400" dirty="0">
                <a:ea typeface="+mn-lt"/>
                <a:cs typeface="+mn-lt"/>
              </a:rPr>
              <a:t>.</a:t>
            </a:r>
            <a:br>
              <a:rPr lang="en-US" sz="1400" dirty="0">
                <a:ea typeface="+mn-lt"/>
                <a:cs typeface="+mn-lt"/>
              </a:rPr>
            </a:br>
            <a:endParaRPr lang="en-US" sz="1400" dirty="0">
              <a:ea typeface="+mn-lt"/>
              <a:cs typeface="+mn-lt"/>
            </a:endParaRPr>
          </a:p>
          <a:p>
            <a:r>
              <a:rPr lang="en-US" sz="1400" b="1" dirty="0">
                <a:ea typeface="+mn-lt"/>
                <a:cs typeface="+mn-lt"/>
              </a:rPr>
              <a:t>Sampling</a:t>
            </a:r>
            <a:endParaRPr lang="en-US" sz="1400" dirty="0">
              <a:ea typeface="+mn-lt"/>
              <a:cs typeface="+mn-lt"/>
            </a:endParaRPr>
          </a:p>
          <a:p>
            <a:pPr lvl="1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The LLM outputs a probability distribution</a:t>
            </a:r>
            <a:endParaRPr lang="en-US" sz="1400" dirty="0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A sampler samples an output token from the distribution</a:t>
            </a:r>
          </a:p>
          <a:p>
            <a:endParaRPr lang="en-US" sz="1400" b="1" dirty="0">
              <a:ea typeface="+mn-lt"/>
              <a:cs typeface="+mn-lt"/>
            </a:endParaRPr>
          </a:p>
          <a:p>
            <a:r>
              <a:rPr lang="en-US" sz="1400" b="1" dirty="0">
                <a:ea typeface="+mn-lt"/>
                <a:cs typeface="+mn-lt"/>
              </a:rPr>
              <a:t>KV Cache (Key-Value Cache)</a:t>
            </a:r>
            <a:endParaRPr lang="en-US" sz="1400" dirty="0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Caches attention keys and values for previously seen tokens.</a:t>
            </a:r>
            <a:endParaRPr lang="en-US" sz="1400" dirty="0">
              <a:ea typeface="Calibri"/>
              <a:cs typeface="Calibri"/>
            </a:endParaRPr>
          </a:p>
          <a:p>
            <a:pPr lvl="1">
              <a:buFont typeface="Arial"/>
              <a:buChar char="•"/>
            </a:pPr>
            <a:r>
              <a:rPr lang="en-US" sz="1400" dirty="0">
                <a:ea typeface="+mn-lt"/>
                <a:cs typeface="+mn-lt"/>
              </a:rPr>
              <a:t>Prevents re-computation during each decoding step, significantly boosting speed and reducing memory usage.</a:t>
            </a:r>
            <a:endParaRPr lang="en-US" sz="1400" dirty="0">
              <a:ea typeface="Calibri"/>
              <a:cs typeface="Calibri"/>
            </a:endParaRPr>
          </a:p>
          <a:p>
            <a:pPr lvl="1">
              <a:buChar char="•"/>
            </a:pPr>
            <a:endParaRPr lang="en-US" sz="1400" dirty="0">
              <a:ea typeface="+mn-lt"/>
              <a:cs typeface="+mn-lt"/>
            </a:endParaRPr>
          </a:p>
        </p:txBody>
      </p:sp>
      <p:pic>
        <p:nvPicPr>
          <p:cNvPr id="6" name="Picture 5" descr="A diagram of a flowchart&#10;&#10;AI-generated content may be incorrect.">
            <a:extLst>
              <a:ext uri="{FF2B5EF4-FFF2-40B4-BE49-F238E27FC236}">
                <a16:creationId xmlns:a16="http://schemas.microsoft.com/office/drawing/2014/main" id="{D272D07E-AEF1-4E4E-31FC-2F306D197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99" y="578447"/>
            <a:ext cx="3521747" cy="1687739"/>
          </a:xfrm>
          <a:prstGeom prst="rect">
            <a:avLst/>
          </a:prstGeom>
        </p:spPr>
      </p:pic>
      <p:pic>
        <p:nvPicPr>
          <p:cNvPr id="7" name="Picture 6" descr="A diagram of a person and person&#10;&#10;AI-generated content may be incorrect.">
            <a:extLst>
              <a:ext uri="{FF2B5EF4-FFF2-40B4-BE49-F238E27FC236}">
                <a16:creationId xmlns:a16="http://schemas.microsoft.com/office/drawing/2014/main" id="{24D34177-6E7C-19AC-79F6-3FB7DEEBA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43" y="3355699"/>
            <a:ext cx="2804078" cy="2343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B522F2-6543-A954-7178-DF555A09F75C}"/>
              </a:ext>
            </a:extLst>
          </p:cNvPr>
          <p:cNvSpPr txBox="1"/>
          <p:nvPr/>
        </p:nvSpPr>
        <p:spPr>
          <a:xfrm>
            <a:off x="5616247" y="2267119"/>
            <a:ext cx="35264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ea typeface="Calibri"/>
                <a:cs typeface="Calibri"/>
              </a:rPr>
              <a:t>Auto regressive decoding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720F0B-75F7-F473-1B90-8680B8D56E79}"/>
              </a:ext>
            </a:extLst>
          </p:cNvPr>
          <p:cNvSpPr txBox="1"/>
          <p:nvPr/>
        </p:nvSpPr>
        <p:spPr>
          <a:xfrm>
            <a:off x="5999371" y="5702586"/>
            <a:ext cx="279784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ea typeface="Calibri"/>
                <a:cs typeface="Calibri"/>
              </a:rPr>
              <a:t>Embeddings visualization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7A312A-F0CC-4B6F-0D3F-09B0EBCC0EB0}"/>
              </a:ext>
            </a:extLst>
          </p:cNvPr>
          <p:cNvSpPr txBox="1"/>
          <p:nvPr/>
        </p:nvSpPr>
        <p:spPr>
          <a:xfrm>
            <a:off x="318052" y="6589644"/>
            <a:ext cx="757361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ea typeface="+mn-lt"/>
                <a:cs typeface="+mn-lt"/>
              </a:rPr>
              <a:t>Image credits: </a:t>
            </a:r>
            <a:r>
              <a:rPr lang="en-US" sz="1100" dirty="0">
                <a:ea typeface="+mn-lt"/>
                <a:cs typeface="+mn-lt"/>
                <a:hlinkClick r:id="rId4"/>
              </a:rPr>
              <a:t>embeddings visualization</a:t>
            </a:r>
            <a:r>
              <a:rPr lang="en-US" sz="1100">
                <a:ea typeface="+mn-lt"/>
                <a:cs typeface="+mn-lt"/>
              </a:rPr>
              <a:t>, </a:t>
            </a:r>
            <a:r>
              <a:rPr lang="en-US" sz="1100" dirty="0">
                <a:ea typeface="+mn-lt"/>
                <a:cs typeface="+mn-lt"/>
                <a:hlinkClick r:id="rId5"/>
              </a:rPr>
              <a:t>auto-regressive decoding visualization</a:t>
            </a:r>
            <a:endParaRPr lang="en-US" sz="1100">
              <a:ea typeface="+mn-lt"/>
              <a:cs typeface="+mn-lt"/>
            </a:endParaRPr>
          </a:p>
          <a:p>
            <a:endParaRPr lang="en-US" sz="11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5067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33F573-0E14-4B63-DE33-6E9E66BA3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8824632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AA987-DB57-5271-4645-A68C17CB0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609597"/>
            <a:ext cx="7044316" cy="1330841"/>
          </a:xfrm>
        </p:spPr>
        <p:txBody>
          <a:bodyPr>
            <a:normAutofit/>
          </a:bodyPr>
          <a:lstStyle/>
          <a:p>
            <a:r>
              <a:rPr lang="en-US" b="1">
                <a:ea typeface="Calibri"/>
                <a:cs typeface="Calibri"/>
              </a:rPr>
              <a:t>Apple Neural Engine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239FC-50B0-AD21-A64E-1343B8AE7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775" y="2198362"/>
            <a:ext cx="3719225" cy="3917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b="1" dirty="0">
                <a:ea typeface="+mn-lt"/>
                <a:cs typeface="+mn-lt"/>
              </a:rPr>
              <a:t>Apple Neural Engine (ANE)</a:t>
            </a:r>
            <a:r>
              <a:rPr lang="en-US" sz="1700" dirty="0">
                <a:ea typeface="+mn-lt"/>
                <a:cs typeface="+mn-lt"/>
              </a:rPr>
              <a:t> is a dedicated NPU in Apple silicon designed for efficient, low-power execution of machine learning tasks like matrix multiplications and convolutions.</a:t>
            </a:r>
            <a:endParaRPr lang="en-US" sz="1700" dirty="0"/>
          </a:p>
          <a:p>
            <a:r>
              <a:rPr lang="en-US" sz="1700" dirty="0">
                <a:ea typeface="+mn-lt"/>
                <a:cs typeface="+mn-lt"/>
              </a:rPr>
              <a:t>While accessible </a:t>
            </a:r>
            <a:r>
              <a:rPr lang="en-US" sz="1700" b="1" dirty="0">
                <a:ea typeface="+mn-lt"/>
                <a:cs typeface="+mn-lt"/>
              </a:rPr>
              <a:t>only through CoreML</a:t>
            </a:r>
            <a:r>
              <a:rPr lang="en-US" sz="1700" dirty="0">
                <a:ea typeface="+mn-lt"/>
                <a:cs typeface="+mn-lt"/>
              </a:rPr>
              <a:t>, the ANE offers up to </a:t>
            </a:r>
            <a:r>
              <a:rPr lang="en-US" sz="1700" b="1" dirty="0">
                <a:ea typeface="+mn-lt"/>
                <a:cs typeface="+mn-lt"/>
              </a:rPr>
              <a:t>11 TOPS</a:t>
            </a:r>
            <a:r>
              <a:rPr lang="en-US" sz="1700" dirty="0">
                <a:ea typeface="+mn-lt"/>
                <a:cs typeface="+mn-lt"/>
              </a:rPr>
              <a:t> performance at </a:t>
            </a:r>
            <a:r>
              <a:rPr lang="en-US" sz="1700" b="1" dirty="0">
                <a:ea typeface="+mn-lt"/>
                <a:cs typeface="+mn-lt"/>
              </a:rPr>
              <a:t>335 MHz </a:t>
            </a:r>
            <a:r>
              <a:rPr lang="en-US" sz="1700" dirty="0">
                <a:ea typeface="+mn-lt"/>
                <a:cs typeface="+mn-lt"/>
              </a:rPr>
              <a:t>and is ideal for offloading parallel ML workloads, freeing CPU/GPU for other tasks *.</a:t>
            </a:r>
            <a:endParaRPr lang="en-US" sz="1700" dirty="0"/>
          </a:p>
          <a:p>
            <a:pPr marL="0" indent="0">
              <a:buNone/>
            </a:pPr>
            <a:endParaRPr lang="en-US" sz="1700" b="1">
              <a:ea typeface="Calibri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B127D9-AE5A-6AE9-2E62-80F9A00F6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525" y="2276161"/>
            <a:ext cx="3591379" cy="3573421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6209414"/>
            <a:ext cx="5107781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1F644C-A2F7-7BDF-1252-7125FDB7C4B4}"/>
              </a:ext>
            </a:extLst>
          </p:cNvPr>
          <p:cNvSpPr txBox="1"/>
          <p:nvPr/>
        </p:nvSpPr>
        <p:spPr>
          <a:xfrm>
            <a:off x="725556" y="6351103"/>
            <a:ext cx="810039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ea typeface="+mn-lt"/>
                <a:cs typeface="+mn-lt"/>
              </a:rPr>
              <a:t>* machinelearning.apple.com/research/neural-engine-transformers</a:t>
            </a:r>
            <a:endParaRPr lang="en-US" sz="14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1959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3DFD5B-D13C-437B-5111-C5B795F7B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F2E2428-58BA-458D-AA54-05502E63F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61161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698E6-AC49-1529-D49A-A5417AB05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609600"/>
            <a:ext cx="5160770" cy="1322887"/>
          </a:xfrm>
        </p:spPr>
        <p:txBody>
          <a:bodyPr>
            <a:normAutofit/>
          </a:bodyPr>
          <a:lstStyle/>
          <a:p>
            <a:r>
              <a:rPr lang="en-US" b="1" dirty="0" err="1">
                <a:ea typeface="Calibri"/>
                <a:cs typeface="Calibri"/>
              </a:rPr>
              <a:t>Tinygrad</a:t>
            </a:r>
            <a:r>
              <a:rPr lang="en-US" b="1" dirty="0">
                <a:ea typeface="Calibri"/>
                <a:cs typeface="Calibri"/>
              </a:rPr>
              <a:t>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60BEE-8D69-2E99-F6ED-688D18038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775" y="2194102"/>
            <a:ext cx="4930463" cy="39085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b="1">
                <a:ea typeface="+mn-lt"/>
                <a:cs typeface="+mn-lt"/>
              </a:rPr>
              <a:t>tinygrad</a:t>
            </a:r>
            <a:r>
              <a:rPr lang="en-US" sz="1700" dirty="0">
                <a:ea typeface="+mn-lt"/>
                <a:cs typeface="+mn-lt"/>
              </a:rPr>
              <a:t> is a minimalist machine learning framework often used for educational and low-level system research</a:t>
            </a:r>
          </a:p>
          <a:p>
            <a:r>
              <a:rPr lang="en-US" sz="1700" dirty="0">
                <a:ea typeface="+mn-lt"/>
                <a:cs typeface="+mn-lt"/>
              </a:rPr>
              <a:t>Made reverse engineering efforts to unlock low-level access to Apple’s Neural Engine (ANE), which is typically restricted via CoreML APIs only.</a:t>
            </a:r>
            <a:endParaRPr lang="en-US" sz="1700"/>
          </a:p>
          <a:p>
            <a:r>
              <a:rPr lang="en-US" sz="1700" dirty="0">
                <a:ea typeface="+mn-lt"/>
                <a:cs typeface="+mn-lt"/>
              </a:rPr>
              <a:t>It shed light on Apple’s proprietary </a:t>
            </a:r>
            <a:r>
              <a:rPr lang="en-US" sz="1700">
                <a:ea typeface="+mn-lt"/>
                <a:cs typeface="+mn-lt"/>
              </a:rPr>
              <a:t>hwx</a:t>
            </a:r>
            <a:r>
              <a:rPr lang="en-US" sz="1700" dirty="0">
                <a:ea typeface="+mn-lt"/>
                <a:cs typeface="+mn-lt"/>
              </a:rPr>
              <a:t> file format and the execution pipeline used to dispatch ML workloads to the ANE.</a:t>
            </a:r>
            <a:endParaRPr lang="en-US" sz="1700"/>
          </a:p>
          <a:p>
            <a:r>
              <a:rPr lang="en-US" sz="1700" dirty="0">
                <a:ea typeface="+mn-lt"/>
                <a:cs typeface="+mn-lt"/>
              </a:rPr>
              <a:t>This project derives inspiration from </a:t>
            </a:r>
            <a:r>
              <a:rPr lang="en-US" sz="1700">
                <a:ea typeface="+mn-lt"/>
                <a:cs typeface="+mn-lt"/>
              </a:rPr>
              <a:t>tinygrad's</a:t>
            </a:r>
            <a:r>
              <a:rPr lang="en-US" sz="1700" dirty="0">
                <a:ea typeface="+mn-lt"/>
                <a:cs typeface="+mn-lt"/>
              </a:rPr>
              <a:t> unconventional use of CoreML</a:t>
            </a:r>
            <a:endParaRPr lang="en-US" sz="1700">
              <a:ea typeface="Calibri"/>
              <a:cs typeface="Calibri"/>
            </a:endParaRPr>
          </a:p>
        </p:txBody>
      </p:sp>
      <p:pic>
        <p:nvPicPr>
          <p:cNvPr id="6" name="Picture 5" descr="A black and white logo&#10;&#10;AI-generated content may be incorrect.">
            <a:extLst>
              <a:ext uri="{FF2B5EF4-FFF2-40B4-BE49-F238E27FC236}">
                <a16:creationId xmlns:a16="http://schemas.microsoft.com/office/drawing/2014/main" id="{ACF9E824-EBFA-8317-C02C-3860F5BB4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985" y="2966790"/>
            <a:ext cx="2180230" cy="953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15CB17-C952-5E6C-9C37-EB2118007885}"/>
              </a:ext>
            </a:extLst>
          </p:cNvPr>
          <p:cNvSpPr txBox="1"/>
          <p:nvPr/>
        </p:nvSpPr>
        <p:spPr>
          <a:xfrm>
            <a:off x="855329" y="6291208"/>
            <a:ext cx="84697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>
                <a:ea typeface="+mn-lt"/>
                <a:cs typeface="+mn-lt"/>
              </a:rPr>
              <a:t>* github.com/tinygrad/tinygrad</a:t>
            </a:r>
            <a:endParaRPr lang="en-US" sz="1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6845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AD0DDB-84C4-1F89-3CF9-129DC5C1B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8824632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FA5343-1FEA-8471-0D08-2C9ABABA1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609597"/>
            <a:ext cx="7044316" cy="133084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ea typeface="Calibri"/>
                <a:cs typeface="Calibri"/>
              </a:rPr>
              <a:t>Retrieval Augmented Generation (RAG)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B11AC-04DD-D78E-7EC1-1C046FA92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25" y="2068589"/>
            <a:ext cx="4378072" cy="437696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b="1" dirty="0">
                <a:ea typeface="Calibri"/>
                <a:cs typeface="Calibri"/>
              </a:rPr>
              <a:t>What is RAG?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ea typeface="+mn-lt"/>
                <a:cs typeface="+mn-lt"/>
              </a:rPr>
              <a:t>It is a hybrid approach that combines retrieval of relevant documents with language generation to produce more grounded, factual, and context-aware responses.</a:t>
            </a:r>
            <a:endParaRPr lang="en-US" sz="1400" dirty="0">
              <a:ea typeface="Calibri"/>
              <a:cs typeface="Calibri"/>
            </a:endParaRPr>
          </a:p>
          <a:p>
            <a:pPr lvl="1">
              <a:lnSpc>
                <a:spcPct val="90000"/>
              </a:lnSpc>
            </a:pPr>
            <a:r>
              <a:rPr lang="en-US" sz="1400" b="1" dirty="0">
                <a:ea typeface="+mn-lt"/>
                <a:cs typeface="+mn-lt"/>
              </a:rPr>
              <a:t>Embedding: </a:t>
            </a:r>
            <a:r>
              <a:rPr lang="en-US" sz="1400" dirty="0">
                <a:ea typeface="+mn-lt"/>
                <a:cs typeface="+mn-lt"/>
              </a:rPr>
              <a:t>Index the source documents by converting them to embedding vectors</a:t>
            </a:r>
          </a:p>
          <a:p>
            <a:pPr lvl="1">
              <a:lnSpc>
                <a:spcPct val="90000"/>
              </a:lnSpc>
            </a:pPr>
            <a:r>
              <a:rPr lang="en-US" sz="1400" b="1" dirty="0">
                <a:ea typeface="+mn-lt"/>
                <a:cs typeface="+mn-lt"/>
              </a:rPr>
              <a:t>Retrieval:</a:t>
            </a:r>
            <a:r>
              <a:rPr lang="en-US" sz="1400" dirty="0">
                <a:ea typeface="+mn-lt"/>
                <a:cs typeface="+mn-lt"/>
              </a:rPr>
              <a:t> Searches a knowledge base or document corpus for passages relevant to the input query.</a:t>
            </a:r>
          </a:p>
          <a:p>
            <a:pPr lvl="1">
              <a:lnSpc>
                <a:spcPct val="90000"/>
              </a:lnSpc>
            </a:pPr>
            <a:r>
              <a:rPr lang="en-US" sz="1400" b="1" dirty="0">
                <a:ea typeface="+mn-lt"/>
                <a:cs typeface="+mn-lt"/>
              </a:rPr>
              <a:t>Generation:</a:t>
            </a:r>
            <a:r>
              <a:rPr lang="en-US" sz="1400" dirty="0">
                <a:ea typeface="+mn-lt"/>
                <a:cs typeface="+mn-lt"/>
              </a:rPr>
              <a:t> Uses a language model (e.g., </a:t>
            </a:r>
            <a:r>
              <a:rPr lang="en-US" sz="1400" dirty="0" err="1">
                <a:ea typeface="+mn-lt"/>
                <a:cs typeface="+mn-lt"/>
              </a:rPr>
              <a:t>LLaMA</a:t>
            </a:r>
            <a:r>
              <a:rPr lang="en-US" sz="1400" dirty="0">
                <a:ea typeface="+mn-lt"/>
                <a:cs typeface="+mn-lt"/>
              </a:rPr>
              <a:t>, GPT) to generate a response conditioned on the retrieved content.</a:t>
            </a:r>
            <a:br>
              <a:rPr lang="en-US" sz="1400" dirty="0">
                <a:ea typeface="+mn-lt"/>
                <a:cs typeface="+mn-lt"/>
              </a:rPr>
            </a:br>
            <a:endParaRPr lang="en-US" sz="1400" dirty="0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b="1" dirty="0">
                <a:ea typeface="+mn-lt"/>
                <a:cs typeface="+mn-lt"/>
              </a:rPr>
              <a:t>Why Use RAG?</a:t>
            </a:r>
            <a:endParaRPr lang="en-US" sz="1400" dirty="0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ea typeface="+mn-lt"/>
                <a:cs typeface="+mn-lt"/>
              </a:rPr>
              <a:t>Helps the language model answer based on actual documents, improving credibility, reducing hallucinations, and enabling source attribution.</a:t>
            </a:r>
          </a:p>
          <a:p>
            <a:pPr>
              <a:lnSpc>
                <a:spcPct val="90000"/>
              </a:lnSpc>
            </a:pPr>
            <a:endParaRPr lang="en-US" sz="1400" dirty="0">
              <a:ea typeface="Calibri"/>
              <a:cs typeface="Calibri"/>
            </a:endParaRPr>
          </a:p>
        </p:txBody>
      </p:sp>
      <p:pic>
        <p:nvPicPr>
          <p:cNvPr id="4" name="Picture 3" descr="A diagram of a software process&#10;&#10;AI-generated content may be incorrect.">
            <a:extLst>
              <a:ext uri="{FF2B5EF4-FFF2-40B4-BE49-F238E27FC236}">
                <a16:creationId xmlns:a16="http://schemas.microsoft.com/office/drawing/2014/main" id="{3DDC8A92-C6D3-776A-4C40-102202B9A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525" y="2980969"/>
            <a:ext cx="3591379" cy="2163805"/>
          </a:xfrm>
          <a:prstGeom prst="rect">
            <a:avLst/>
          </a:prstGeom>
        </p:spPr>
      </p:pic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6209414"/>
            <a:ext cx="5107781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59340-813F-9FDF-5145-0F7D7A004E5A}"/>
              </a:ext>
            </a:extLst>
          </p:cNvPr>
          <p:cNvSpPr txBox="1"/>
          <p:nvPr/>
        </p:nvSpPr>
        <p:spPr>
          <a:xfrm>
            <a:off x="855329" y="6291208"/>
            <a:ext cx="84697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>
                <a:ea typeface="+mn-lt"/>
                <a:cs typeface="+mn-lt"/>
              </a:rPr>
              <a:t>* </a:t>
            </a:r>
            <a:r>
              <a:rPr lang="en-US" sz="1400" dirty="0">
                <a:ea typeface="+mn-lt"/>
                <a:cs typeface="+mn-lt"/>
                <a:hlinkClick r:id="rId3"/>
              </a:rPr>
              <a:t>blog.stackademic.com/mastering-rag</a:t>
            </a:r>
            <a:endParaRPr lang="en-US" sz="1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9400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4BA5ED-902A-1378-DD21-0E672321C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B75EB-6C79-C66E-7DBA-25622FD16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US" sz="3100" b="1">
                <a:ea typeface="Calibri"/>
                <a:cs typeface="Calibri"/>
              </a:rPr>
              <a:t>Embedding Phase</a:t>
            </a:r>
            <a:endParaRPr lang="en-US" sz="3100"/>
          </a:p>
        </p:txBody>
      </p:sp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3F420B69-A49E-B338-DD84-7FF28BE7B8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323" b="8921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1F4F4-AF5E-E0A8-04A3-AEBE74548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8580" y="3752850"/>
            <a:ext cx="6173081" cy="28420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b="1" dirty="0">
                <a:ea typeface="+mn-lt"/>
                <a:cs typeface="+mn-lt"/>
              </a:rPr>
              <a:t>Document Chunking:</a:t>
            </a:r>
            <a:r>
              <a:rPr lang="en-US" sz="1400" dirty="0">
                <a:ea typeface="+mn-lt"/>
                <a:cs typeface="+mn-lt"/>
              </a:rPr>
              <a:t> Large documents are split into smaller, manageable text chunks using heuristics like length, sentence boundaries, or semantic structure to fit within the LLM’s context window.</a:t>
            </a:r>
            <a:endParaRPr lang="en-US" sz="1400"/>
          </a:p>
          <a:p>
            <a:pPr>
              <a:lnSpc>
                <a:spcPct val="90000"/>
              </a:lnSpc>
            </a:pPr>
            <a:r>
              <a:rPr lang="en-US" sz="1400" b="1" dirty="0">
                <a:ea typeface="+mn-lt"/>
                <a:cs typeface="+mn-lt"/>
              </a:rPr>
              <a:t>Text Embedding:</a:t>
            </a:r>
            <a:r>
              <a:rPr lang="en-US" sz="1400" dirty="0">
                <a:ea typeface="+mn-lt"/>
                <a:cs typeface="+mn-lt"/>
              </a:rPr>
              <a:t> Each chunk is converted into a dense vector using a pre-trained embedding model (e.g., </a:t>
            </a:r>
            <a:r>
              <a:rPr lang="en-US" sz="1400" dirty="0" err="1">
                <a:ea typeface="+mn-lt"/>
                <a:cs typeface="+mn-lt"/>
              </a:rPr>
              <a:t>MiniLM</a:t>
            </a:r>
            <a:r>
              <a:rPr lang="en-US" sz="1400" dirty="0">
                <a:ea typeface="+mn-lt"/>
                <a:cs typeface="+mn-lt"/>
              </a:rPr>
              <a:t> or BERT), capturing the semantic meaning of the content.</a:t>
            </a:r>
            <a:endParaRPr lang="en-US" sz="1400" dirty="0"/>
          </a:p>
          <a:p>
            <a:pPr>
              <a:lnSpc>
                <a:spcPct val="90000"/>
              </a:lnSpc>
            </a:pPr>
            <a:r>
              <a:rPr lang="en-US" sz="1400" b="1" dirty="0">
                <a:ea typeface="+mn-lt"/>
                <a:cs typeface="+mn-lt"/>
              </a:rPr>
              <a:t>Storage:</a:t>
            </a:r>
            <a:r>
              <a:rPr lang="en-US" sz="1400" dirty="0">
                <a:ea typeface="+mn-lt"/>
                <a:cs typeface="+mn-lt"/>
              </a:rPr>
              <a:t> The resulting embeddings are stored in a vector database or as binary </a:t>
            </a:r>
            <a:r>
              <a:rPr lang="en-US" sz="1400" dirty="0" err="1">
                <a:ea typeface="+mn-lt"/>
                <a:cs typeface="+mn-lt"/>
              </a:rPr>
              <a:t>vectordump</a:t>
            </a:r>
            <a:r>
              <a:rPr lang="en-US" sz="1400" dirty="0">
                <a:ea typeface="+mn-lt"/>
                <a:cs typeface="+mn-lt"/>
              </a:rPr>
              <a:t> files, alongside metadata like chunk text, document ID, and page number for efficient retrieval during inference.</a:t>
            </a:r>
            <a:endParaRPr lang="en-US" sz="1400" dirty="0"/>
          </a:p>
          <a:p>
            <a:pPr marL="0" indent="0">
              <a:lnSpc>
                <a:spcPct val="90000"/>
              </a:lnSpc>
              <a:buNone/>
            </a:pPr>
            <a:endParaRPr lang="en-US" sz="1400" b="1" dirty="0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81FDAF-AFE1-0BB1-086A-84D050BE8186}"/>
              </a:ext>
            </a:extLst>
          </p:cNvPr>
          <p:cNvSpPr txBox="1"/>
          <p:nvPr/>
        </p:nvSpPr>
        <p:spPr>
          <a:xfrm>
            <a:off x="336237" y="6291208"/>
            <a:ext cx="84697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>
                <a:ea typeface="+mn-lt"/>
                <a:cs typeface="+mn-lt"/>
              </a:rPr>
              <a:t>* </a:t>
            </a:r>
            <a:r>
              <a:rPr lang="en-US" sz="1400" dirty="0">
                <a:ea typeface="+mn-lt"/>
                <a:cs typeface="+mn-lt"/>
                <a:hlinkClick r:id="rId3"/>
              </a:rPr>
              <a:t>rag-langchain</a:t>
            </a:r>
            <a:endParaRPr lang="en-US" sz="1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3327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787152-A7A8-4A2F-A36A-3B9A46F76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6E0C0-A195-1E61-19EC-87590A207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US" sz="3100" b="1" dirty="0">
                <a:ea typeface="Calibri"/>
                <a:cs typeface="Calibri"/>
              </a:rPr>
              <a:t>Retrieval &amp;</a:t>
            </a:r>
            <a:br>
              <a:rPr lang="en-US" sz="3100" b="1" dirty="0">
                <a:ea typeface="Calibri"/>
                <a:cs typeface="Calibri"/>
              </a:rPr>
            </a:br>
            <a:r>
              <a:rPr lang="en-US" sz="3100" b="1" dirty="0">
                <a:ea typeface="Calibri"/>
                <a:cs typeface="Calibri"/>
              </a:rPr>
              <a:t>Generation Phase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6230E8-9754-A1D7-BB4C-099CBEF10DC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451" b="10451"/>
          <a:stretch>
            <a:fillRect/>
          </a:stretch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2E453-3B39-2D65-F725-569A2B9A4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8580" y="3752850"/>
            <a:ext cx="6232976" cy="28320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400" b="1" dirty="0">
                <a:ea typeface="+mn-lt"/>
                <a:cs typeface="+mn-lt"/>
              </a:rPr>
              <a:t>Query Embedding:</a:t>
            </a:r>
            <a:r>
              <a:rPr lang="en-US" sz="1400" dirty="0">
                <a:ea typeface="+mn-lt"/>
                <a:cs typeface="+mn-lt"/>
              </a:rPr>
              <a:t> The user’s query is embedded using the same embedding model used during the indexing phase to ensure consistency.</a:t>
            </a:r>
            <a:endParaRPr lang="en-US" dirty="0">
              <a:ea typeface="+mn-lt"/>
              <a:cs typeface="+mn-lt"/>
            </a:endParaRPr>
          </a:p>
          <a:p>
            <a:r>
              <a:rPr lang="en-US" sz="1400" b="1" dirty="0">
                <a:ea typeface="+mn-lt"/>
                <a:cs typeface="+mn-lt"/>
              </a:rPr>
              <a:t>Similarity Search:</a:t>
            </a:r>
            <a:r>
              <a:rPr lang="en-US" sz="1400" dirty="0">
                <a:ea typeface="+mn-lt"/>
                <a:cs typeface="+mn-lt"/>
              </a:rPr>
              <a:t> The embedded query vector is compared against the stored document embeddings using a similarity metric (e.g., cosine similarity) to retrieve the most relevant chunks.</a:t>
            </a:r>
            <a:endParaRPr lang="en-US" dirty="0">
              <a:ea typeface="+mn-lt"/>
              <a:cs typeface="+mn-lt"/>
            </a:endParaRPr>
          </a:p>
          <a:p>
            <a:r>
              <a:rPr lang="en-US" sz="1400" b="1" dirty="0">
                <a:ea typeface="+mn-lt"/>
                <a:cs typeface="+mn-lt"/>
              </a:rPr>
              <a:t>Context Construction:</a:t>
            </a:r>
            <a:r>
              <a:rPr lang="en-US" sz="1400" dirty="0">
                <a:ea typeface="+mn-lt"/>
                <a:cs typeface="+mn-lt"/>
              </a:rPr>
              <a:t> The retrieved text chunks are compiled into a context that is passed, along with the original query, making a combined prompt.</a:t>
            </a:r>
            <a:endParaRPr lang="en-US" dirty="0">
              <a:ea typeface="+mn-lt"/>
              <a:cs typeface="+mn-lt"/>
            </a:endParaRPr>
          </a:p>
          <a:p>
            <a:r>
              <a:rPr lang="en-US" sz="1400" b="1" dirty="0">
                <a:ea typeface="+mn-lt"/>
                <a:cs typeface="+mn-lt"/>
              </a:rPr>
              <a:t>Response Generation:</a:t>
            </a:r>
            <a:r>
              <a:rPr lang="en-US" sz="1400" dirty="0">
                <a:ea typeface="+mn-lt"/>
                <a:cs typeface="+mn-lt"/>
              </a:rPr>
              <a:t> A Decoder-only language model (e.g., </a:t>
            </a:r>
            <a:r>
              <a:rPr lang="en-US" sz="1400" dirty="0" err="1">
                <a:ea typeface="+mn-lt"/>
                <a:cs typeface="+mn-lt"/>
              </a:rPr>
              <a:t>LLaMA</a:t>
            </a:r>
            <a:r>
              <a:rPr lang="en-US" sz="1400" dirty="0">
                <a:ea typeface="+mn-lt"/>
                <a:cs typeface="+mn-lt"/>
              </a:rPr>
              <a:t>) generates the final answer based on the query and retrieved context, producing grounded and relevant responses.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90000"/>
              </a:lnSpc>
              <a:buNone/>
            </a:pPr>
            <a:endParaRPr lang="en-US" sz="1400" dirty="0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E3445A-42DC-E84C-2599-002CEE8AC49A}"/>
              </a:ext>
            </a:extLst>
          </p:cNvPr>
          <p:cNvSpPr txBox="1"/>
          <p:nvPr/>
        </p:nvSpPr>
        <p:spPr>
          <a:xfrm>
            <a:off x="339334" y="6433669"/>
            <a:ext cx="846974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>
                <a:ea typeface="+mn-lt"/>
                <a:cs typeface="+mn-lt"/>
              </a:rPr>
              <a:t>* </a:t>
            </a:r>
            <a:r>
              <a:rPr lang="en-US" sz="1400" dirty="0">
                <a:ea typeface="+mn-lt"/>
                <a:cs typeface="+mn-lt"/>
                <a:hlinkClick r:id="rId3"/>
              </a:rPr>
              <a:t>rag-langchain</a:t>
            </a:r>
            <a:endParaRPr lang="en-US" sz="1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0996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C522A1-CDA7-0D21-2BC1-AC10C32B9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09AA702-9385-E55F-FFF0-407411373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0067D53D-C6E6-6904-F5B2-5D4AFB9F6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E76DCE-881B-B75E-2E4C-F23556E6A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B83DE-FB03-44CB-4F9D-743A9992F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913" y="2629070"/>
            <a:ext cx="8185828" cy="14250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10000" dirty="0"/>
              <a:t>Implementation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9527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56495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5" y="609600"/>
            <a:ext cx="3588597" cy="1330840"/>
          </a:xfrm>
        </p:spPr>
        <p:txBody>
          <a:bodyPr>
            <a:normAutofit/>
          </a:bodyPr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775" y="2194102"/>
            <a:ext cx="3328527" cy="390858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b="1"/>
              <a:t>Offline QA &amp; Summarization Tool:</a:t>
            </a:r>
            <a:r>
              <a:rPr lang="en-US" sz="1300"/>
              <a:t> Standalone desktop app for querying and summarizing local documents using resource-efficient LLMs.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300"/>
          </a:p>
          <a:p>
            <a:pPr>
              <a:lnSpc>
                <a:spcPct val="90000"/>
              </a:lnSpc>
            </a:pPr>
            <a:r>
              <a:rPr lang="en-US" sz="1300" b="1"/>
              <a:t>Optimized for Apple Silicon :</a:t>
            </a:r>
            <a:r>
              <a:rPr lang="en-US" sz="1300"/>
              <a:t> Efficiently leverages on-device compute via Neural Engine (ANE) and Metal shaders, and unified memory architecture (UMA) </a:t>
            </a:r>
            <a:br>
              <a:rPr lang="en-US" sz="1300"/>
            </a:br>
            <a:endParaRPr lang="en-US" sz="1300"/>
          </a:p>
          <a:p>
            <a:pPr>
              <a:lnSpc>
                <a:spcPct val="90000"/>
              </a:lnSpc>
            </a:pPr>
            <a:r>
              <a:rPr lang="en-US" sz="1300" b="1"/>
              <a:t>Privacy &amp; Performance:</a:t>
            </a:r>
            <a:r>
              <a:rPr lang="en-US" sz="1300"/>
              <a:t> Fully local processing with no cloud dependency, preserving user privacy while using minimal system resources.</a:t>
            </a:r>
            <a:br>
              <a:rPr lang="en-US" sz="1300"/>
            </a:br>
            <a:endParaRPr lang="en-US" sz="1300"/>
          </a:p>
          <a:p>
            <a:pPr>
              <a:lnSpc>
                <a:spcPct val="90000"/>
              </a:lnSpc>
            </a:pPr>
            <a:r>
              <a:rPr lang="en-US" sz="1300" b="1"/>
              <a:t>User-Centric Approach:</a:t>
            </a:r>
            <a:r>
              <a:rPr lang="en-US" sz="1300"/>
              <a:t> Tailored for students and researchers, with a graphical UI and only uses specified sources and references original documents with page numbers.</a:t>
            </a:r>
          </a:p>
        </p:txBody>
      </p:sp>
      <p:pic>
        <p:nvPicPr>
          <p:cNvPr id="5" name="Picture 4" descr="A white circle with a blue and black logo&#10;&#10;AI-generated content may be incorrect.">
            <a:extLst>
              <a:ext uri="{FF2B5EF4-FFF2-40B4-BE49-F238E27FC236}">
                <a16:creationId xmlns:a16="http://schemas.microsoft.com/office/drawing/2014/main" id="{C9599023-2FF8-E36D-3351-88AD7561F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457" y="1663488"/>
            <a:ext cx="3553238" cy="355323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8824632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BC4D8F-CBD7-F9F7-C60B-5FF7EB048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795" y="-610"/>
            <a:ext cx="7044316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TLDR Application Modules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7FB6CB-9246-D298-D611-C8EE20E5AA55}"/>
              </a:ext>
            </a:extLst>
          </p:cNvPr>
          <p:cNvSpPr txBox="1"/>
          <p:nvPr/>
        </p:nvSpPr>
        <p:spPr>
          <a:xfrm>
            <a:off x="178815" y="2125502"/>
            <a:ext cx="4711949" cy="473745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50" dirty="0"/>
              <a:t>User Interface: A Graphical User Interface application</a:t>
            </a:r>
            <a:endParaRPr lang="en-US" sz="1750" dirty="0">
              <a:ea typeface="Calibri"/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50" dirty="0"/>
              <a:t>RAG Backend: C++ Static library to implement the RAG pipeline and integrate all other modules</a:t>
            </a:r>
            <a:br>
              <a:rPr lang="en-US" sz="1750" dirty="0"/>
            </a:br>
            <a:endParaRPr lang="en-US" sz="1750" dirty="0">
              <a:ea typeface="Calibri"/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50" dirty="0"/>
              <a:t>NPU Accelerator: Swift and C++ static library that</a:t>
            </a:r>
            <a:endParaRPr lang="en-US" sz="1750" dirty="0">
              <a:ea typeface="Calibri"/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50" dirty="0">
                <a:ea typeface="Calibri"/>
                <a:cs typeface="Calibri"/>
              </a:rPr>
              <a:t>Llama.cpp: Load and execute LLMs for chat and embedding</a:t>
            </a:r>
          </a:p>
          <a:p>
            <a:pPr marL="57150" defTabSz="914400">
              <a:lnSpc>
                <a:spcPct val="90000"/>
              </a:lnSpc>
              <a:spcAft>
                <a:spcPts val="600"/>
              </a:spcAft>
            </a:pPr>
            <a:endParaRPr lang="en-US" sz="1750" dirty="0">
              <a:ea typeface="Calibri"/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50" dirty="0"/>
              <a:t>File system: Store source files and embedded vector dumps</a:t>
            </a:r>
            <a:endParaRPr lang="en-US" sz="1750" dirty="0">
              <a:ea typeface="Calibri"/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50" dirty="0"/>
              <a:t>Database (PostgreSQL): Store document metadata, embedding hashes and text chunks</a:t>
            </a:r>
            <a:endParaRPr lang="en-US" sz="1750" dirty="0">
              <a:ea typeface="Calibri"/>
              <a:cs typeface="Calibri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B9C26B-267D-8EE4-2E00-A7D2CC23D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775406" y="2734547"/>
            <a:ext cx="4365522" cy="2520033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6209414"/>
            <a:ext cx="5107781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87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AE0390-8663-80FF-35CC-50786A9D0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F2E2428-58BA-458D-AA54-05502E63F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61161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2D9708-122C-A02A-1066-C6AF5E3EB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966" y="391018"/>
            <a:ext cx="5160770" cy="1322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Interface (MacOS Application)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6F1762-AEDB-1603-DE42-9AD787B1EAF7}"/>
              </a:ext>
            </a:extLst>
          </p:cNvPr>
          <p:cNvSpPr txBox="1"/>
          <p:nvPr/>
        </p:nvSpPr>
        <p:spPr>
          <a:xfrm>
            <a:off x="224353" y="1875337"/>
            <a:ext cx="5677283" cy="435485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Responsibilities: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Deliver a smooth and seamless user experience</a:t>
            </a:r>
            <a:endParaRPr lang="en-US" dirty="0">
              <a:ea typeface="Calibri"/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Provide a conversational chat experience</a:t>
            </a:r>
            <a:endParaRPr lang="en-US" dirty="0">
              <a:ea typeface="Calibri"/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Store and manage conversation data and other user preferences</a:t>
            </a:r>
            <a:endParaRPr lang="en-US" dirty="0">
              <a:ea typeface="Calibri"/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Interface with the C++ RAG backend and allow it to focus solely on the core logic of RAG </a:t>
            </a:r>
            <a:endParaRPr lang="en-US" dirty="0">
              <a:ea typeface="Calibri"/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Handle the nuances of running an application in the MacOS environment (sandboxing, permissions, etc.)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Create a single self-containing package that encompasses all required assets including LLM weights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DA4A17-8064-E531-F1F2-2898B4AD52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39" r="17738" b="139"/>
          <a:stretch>
            <a:fillRect/>
          </a:stretch>
        </p:blipFill>
        <p:spPr>
          <a:xfrm>
            <a:off x="5777304" y="-1482"/>
            <a:ext cx="3374324" cy="6535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2573F-570A-9EE8-AADC-A7B71DA55025}"/>
              </a:ext>
            </a:extLst>
          </p:cNvPr>
          <p:cNvSpPr txBox="1"/>
          <p:nvPr/>
        </p:nvSpPr>
        <p:spPr>
          <a:xfrm>
            <a:off x="5777303" y="6529567"/>
            <a:ext cx="3373321" cy="332022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</a:rPr>
              <a:t>UI codebase structure</a:t>
            </a:r>
          </a:p>
        </p:txBody>
      </p:sp>
      <p:pic>
        <p:nvPicPr>
          <p:cNvPr id="11" name="Picture 10" descr="A close up of a logo&#10;&#10;AI-generated content may be incorrect.">
            <a:extLst>
              <a:ext uri="{FF2B5EF4-FFF2-40B4-BE49-F238E27FC236}">
                <a16:creationId xmlns:a16="http://schemas.microsoft.com/office/drawing/2014/main" id="{58105159-18A0-D5A2-0529-17FF1422F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241" y="6026519"/>
            <a:ext cx="2442906" cy="8330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6EBB6C-CAF0-5710-720C-3CD509ADE6C5}"/>
              </a:ext>
            </a:extLst>
          </p:cNvPr>
          <p:cNvSpPr txBox="1"/>
          <p:nvPr/>
        </p:nvSpPr>
        <p:spPr>
          <a:xfrm>
            <a:off x="1509380" y="6219522"/>
            <a:ext cx="1688421" cy="35023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>
                <a:solidFill>
                  <a:srgbClr val="FFFFFF"/>
                </a:solidFill>
              </a:rPr>
              <a:t>TLDR on MacOS Dock</a:t>
            </a:r>
            <a:endParaRPr lang="en-US" sz="1300" dirty="0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7420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534880-02B0-AA07-1D95-F03D4F73F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0E6E4C5-A608-5348-DB8A-15C9AFB86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2AAEAFA9-A9E9-1555-8CAA-0DF409BDF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468" y="3296652"/>
            <a:ext cx="9151584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80B56D5E-A13C-5829-79BF-EC6C9B8B64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105" y="64935"/>
            <a:ext cx="9140005" cy="5712503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A1E6478C-FA27-E72E-4414-36D525F01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" y="5703251"/>
            <a:ext cx="9139382" cy="13228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kern="1200" dirty="0">
                <a:latin typeface="+mj-lt"/>
                <a:ea typeface="+mj-ea"/>
                <a:cs typeface="+mj-cs"/>
              </a:rPr>
              <a:t>User Interface </a:t>
            </a:r>
            <a:r>
              <a:rPr lang="en-US" dirty="0"/>
              <a:t>– A Sneak Peek</a:t>
            </a:r>
          </a:p>
        </p:txBody>
      </p:sp>
    </p:spTree>
    <p:extLst>
      <p:ext uri="{BB962C8B-B14F-4D97-AF65-F5344CB8AC3E}">
        <p14:creationId xmlns:p14="http://schemas.microsoft.com/office/powerpoint/2010/main" val="200295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C9B84D-D286-69F2-33E5-015E6D012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7C3BB8-9DC5-C9B3-27A1-BA8C6E285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445" y="226057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dirty="0"/>
              <a:t>The RAG Backend – Module interactions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8" name="Picture 7" descr="A diagram of a software flow&#10;&#10;AI-generated content may be incorrect.">
            <a:extLst>
              <a:ext uri="{FF2B5EF4-FFF2-40B4-BE49-F238E27FC236}">
                <a16:creationId xmlns:a16="http://schemas.microsoft.com/office/drawing/2014/main" id="{14AD9F40-6755-1B71-2F8F-8DB8C007F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79" y="2185275"/>
            <a:ext cx="7989449" cy="467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0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6D5458-8E66-2A82-F850-6A26B0390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FD56B5B-E838-FBD6-71F8-F888E9176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C58697C-B485-59E1-6FC7-E086F624B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43265D-6270-D575-0518-876408BCE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" y="-1632"/>
            <a:ext cx="6425561" cy="8174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3100" dirty="0"/>
              <a:t>The RAG Backend</a:t>
            </a:r>
            <a:endParaRPr lang="en-US" dirty="0"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</a:pPr>
            <a:r>
              <a:rPr lang="en-US" sz="3100" dirty="0">
                <a:ea typeface="Calibri"/>
                <a:cs typeface="Calibri"/>
              </a:rPr>
              <a:t>(C++ Static Library – </a:t>
            </a:r>
            <a:r>
              <a:rPr lang="en-US" sz="3100" dirty="0" err="1">
                <a:ea typeface="Calibri"/>
                <a:cs typeface="Calibri"/>
              </a:rPr>
              <a:t>lib_tldr</a:t>
            </a:r>
            <a:r>
              <a:rPr lang="en-US" sz="3100" dirty="0">
                <a:ea typeface="Calibri"/>
                <a:cs typeface="Calibri"/>
              </a:rPr>
              <a:t>)</a:t>
            </a:r>
            <a:endParaRPr lang="en-US" sz="3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28321C-C602-E44D-3674-B4E13B7BBB11}"/>
              </a:ext>
            </a:extLst>
          </p:cNvPr>
          <p:cNvSpPr txBox="1"/>
          <p:nvPr/>
        </p:nvSpPr>
        <p:spPr>
          <a:xfrm>
            <a:off x="-659" y="2165585"/>
            <a:ext cx="6431455" cy="44781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900" dirty="0">
                <a:ea typeface="Calibri"/>
                <a:cs typeface="Calibri"/>
              </a:rPr>
              <a:t>Responsibilities:</a:t>
            </a:r>
          </a:p>
          <a:p>
            <a:pPr marL="285750" indent="-285750">
              <a:buFont typeface="Arial"/>
              <a:buChar char="•"/>
            </a:pPr>
            <a:r>
              <a:rPr lang="en-US" sz="1900" dirty="0">
                <a:ea typeface="Calibri"/>
                <a:cs typeface="Calibri"/>
              </a:rPr>
              <a:t>Initialize and manage the database</a:t>
            </a:r>
          </a:p>
          <a:p>
            <a:pPr marL="285750" indent="-285750">
              <a:buFont typeface="Arial"/>
              <a:buChar char="•"/>
            </a:pPr>
            <a:r>
              <a:rPr lang="en-US" sz="1900" dirty="0">
                <a:ea typeface="Calibri"/>
                <a:cs typeface="Calibri"/>
              </a:rPr>
              <a:t>Initialize and manage resources like  DB connection pool and LLM context pool</a:t>
            </a:r>
          </a:p>
          <a:p>
            <a:pPr marL="285750" indent="-285750">
              <a:buFont typeface="Arial"/>
              <a:buChar char="•"/>
            </a:pPr>
            <a:endParaRPr lang="en-US" sz="19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900" dirty="0">
                <a:ea typeface="Calibri"/>
                <a:cs typeface="Calibri"/>
              </a:rPr>
              <a:t>Integrate with llama.cpp to load and execute Chat and Embedding LLMs</a:t>
            </a:r>
          </a:p>
          <a:p>
            <a:pPr marL="285750" indent="-285750">
              <a:buFont typeface="Arial"/>
              <a:buChar char="•"/>
            </a:pPr>
            <a:r>
              <a:rPr lang="en-US" sz="1900" dirty="0">
                <a:ea typeface="Calibri"/>
                <a:cs typeface="Calibri"/>
              </a:rPr>
              <a:t>Leverage </a:t>
            </a:r>
            <a:r>
              <a:rPr lang="en-US" sz="1900" err="1">
                <a:ea typeface="Calibri"/>
                <a:cs typeface="Calibri"/>
              </a:rPr>
              <a:t>Vectordump</a:t>
            </a:r>
            <a:r>
              <a:rPr lang="en-US" sz="1900" dirty="0">
                <a:ea typeface="Calibri"/>
                <a:cs typeface="Calibri"/>
              </a:rPr>
              <a:t> module to write embeddings to the file system</a:t>
            </a:r>
          </a:p>
          <a:p>
            <a:pPr marL="285750" indent="-285750">
              <a:buFont typeface="Arial"/>
              <a:buChar char="•"/>
            </a:pPr>
            <a:r>
              <a:rPr lang="en-US" sz="1900" dirty="0">
                <a:ea typeface="Calibri"/>
                <a:cs typeface="Calibri"/>
              </a:rPr>
              <a:t>Leverage NPU Accelerator module to read and search </a:t>
            </a:r>
            <a:r>
              <a:rPr lang="en-US" sz="1900" err="1">
                <a:ea typeface="Calibri"/>
                <a:cs typeface="Calibri"/>
              </a:rPr>
              <a:t>Vectordump</a:t>
            </a:r>
            <a:r>
              <a:rPr lang="en-US" sz="1900" dirty="0">
                <a:ea typeface="Calibri"/>
                <a:cs typeface="Calibri"/>
              </a:rPr>
              <a:t> files for relevant vectors</a:t>
            </a:r>
          </a:p>
          <a:p>
            <a:pPr marL="285750" indent="-285750">
              <a:buFont typeface="Arial"/>
              <a:buChar char="•"/>
            </a:pPr>
            <a:endParaRPr lang="en-US" sz="19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900" dirty="0">
                <a:ea typeface="Calibri"/>
                <a:cs typeface="Calibri"/>
              </a:rPr>
              <a:t>Implement all the necessary RAG logic like document parsing, chunking,  efficient multi-threaded processing.</a:t>
            </a:r>
          </a:p>
          <a:p>
            <a:pPr marL="285750" indent="-285750">
              <a:buFont typeface="Arial"/>
              <a:buChar char="•"/>
            </a:pPr>
            <a:endParaRPr lang="en-US" sz="1900" dirty="0">
              <a:ea typeface="Calibri"/>
              <a:cs typeface="Calibri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366D1CC-A643-35D1-B816-33325F4E3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041" y="0"/>
            <a:ext cx="2719861" cy="65301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AA6FF2-5C71-6702-C33B-B2ABA5E602F1}"/>
              </a:ext>
            </a:extLst>
          </p:cNvPr>
          <p:cNvSpPr txBox="1"/>
          <p:nvPr/>
        </p:nvSpPr>
        <p:spPr>
          <a:xfrm>
            <a:off x="6433047" y="6529567"/>
            <a:ext cx="2708470" cy="332022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dirty="0" err="1">
                <a:solidFill>
                  <a:srgbClr val="FFFFFF"/>
                </a:solidFill>
              </a:rPr>
              <a:t>lib_tldr</a:t>
            </a:r>
            <a:r>
              <a:rPr lang="en-US" sz="1300" dirty="0">
                <a:solidFill>
                  <a:srgbClr val="FFFFFF"/>
                </a:solidFill>
              </a:rPr>
              <a:t> codebase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345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007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3E4FF7-534A-A057-9A53-73387617E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12" y="492868"/>
            <a:ext cx="3611900" cy="133083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 err="1">
                <a:ea typeface="Calibri"/>
                <a:cs typeface="Calibri"/>
              </a:rPr>
              <a:t>Vectordump</a:t>
            </a:r>
            <a:r>
              <a:rPr lang="en-US" sz="4100" dirty="0">
                <a:ea typeface="Calibri"/>
                <a:cs typeface="Calibri"/>
              </a:rPr>
              <a:t> files</a:t>
            </a:r>
            <a:endParaRPr lang="en-US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49545-9C22-0551-1C79-1ABF2AE6B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480" y="1931455"/>
            <a:ext cx="3299825" cy="492999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ea typeface="Calibri"/>
                <a:cs typeface="Calibri"/>
              </a:rPr>
              <a:t>Store embeddings for text chunks obtained during the embedding process. </a:t>
            </a:r>
            <a:br>
              <a:rPr lang="en-US" dirty="0"/>
            </a:br>
            <a:endParaRPr lang="en-US" sz="1800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ea typeface="Calibri"/>
                <a:cs typeface="Calibri"/>
              </a:rPr>
              <a:t>Created using </a:t>
            </a:r>
            <a:r>
              <a:rPr lang="en-US" sz="1800" err="1">
                <a:ea typeface="Calibri"/>
                <a:cs typeface="Calibri"/>
              </a:rPr>
              <a:t>VecdumpWriter</a:t>
            </a:r>
            <a:r>
              <a:rPr lang="en-US" sz="1800" dirty="0">
                <a:ea typeface="Calibri"/>
                <a:cs typeface="Calibri"/>
              </a:rPr>
              <a:t> in RAG Backend</a:t>
            </a:r>
            <a:endParaRPr lang="en-US" sz="1800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ea typeface="Calibri"/>
                <a:cs typeface="Calibri"/>
              </a:rPr>
              <a:t>Read by the NPU accelerator module by '</a:t>
            </a:r>
            <a:r>
              <a:rPr lang="en-US" sz="1800" dirty="0" err="1">
                <a:ea typeface="Calibri"/>
                <a:cs typeface="Calibri"/>
              </a:rPr>
              <a:t>mmap'ing</a:t>
            </a:r>
            <a:r>
              <a:rPr lang="en-US" sz="1800" dirty="0">
                <a:ea typeface="Calibri"/>
                <a:cs typeface="Calibri"/>
              </a:rPr>
              <a:t> the files into memory to perform vector similarity search</a:t>
            </a:r>
          </a:p>
          <a:p>
            <a:pPr>
              <a:lnSpc>
                <a:spcPct val="90000"/>
              </a:lnSpc>
            </a:pPr>
            <a:endParaRPr lang="en-US" sz="1800" dirty="0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ea typeface="Calibri"/>
                <a:cs typeface="Calibri"/>
              </a:rPr>
              <a:t>Optimized header and file structure for direct use after loading into memory</a:t>
            </a:r>
          </a:p>
          <a:p>
            <a:pPr>
              <a:lnSpc>
                <a:spcPct val="90000"/>
              </a:lnSpc>
            </a:pPr>
            <a:endParaRPr lang="en-US" sz="1800" dirty="0">
              <a:ea typeface="Calibri"/>
              <a:cs typeface="Calibri"/>
            </a:endParaRPr>
          </a:p>
        </p:txBody>
      </p:sp>
      <p:pic>
        <p:nvPicPr>
          <p:cNvPr id="5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D938AB8-FC86-DFA0-2BCA-E1E7EFED7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98" y="1071020"/>
            <a:ext cx="5414023" cy="483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58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EE22AC-6C6E-1A8F-B320-2496A8181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5C34D29-0D73-054A-E133-E45D8CA94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4E0875-FB0E-6A01-DD17-204F224F5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10D7773-C36D-8FEE-0378-982E13D17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" y="226057"/>
            <a:ext cx="9139616" cy="8174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>
              <a:lnSpc>
                <a:spcPct val="90000"/>
              </a:lnSpc>
            </a:pPr>
            <a:r>
              <a:rPr lang="en-US" sz="3100" dirty="0"/>
              <a:t>NPU Accelerator</a:t>
            </a:r>
            <a:br>
              <a:rPr lang="en-US" sz="3100" dirty="0"/>
            </a:br>
            <a:r>
              <a:rPr lang="en-US" sz="3100" dirty="0">
                <a:ea typeface="Calibri"/>
                <a:cs typeface="Calibri"/>
              </a:rPr>
              <a:t>(lib-</a:t>
            </a:r>
            <a:r>
              <a:rPr lang="en-US" sz="3100" dirty="0" err="1">
                <a:ea typeface="Calibri"/>
                <a:cs typeface="Calibri"/>
              </a:rPr>
              <a:t>npu_accelerator</a:t>
            </a:r>
            <a:r>
              <a:rPr lang="en-US" sz="3100" dirty="0">
                <a:ea typeface="Calibri"/>
                <a:cs typeface="Calibri"/>
              </a:rPr>
              <a:t>)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0EE3DF-3A16-A717-F57E-C0037F143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143" y="1880088"/>
            <a:ext cx="2439994" cy="25058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1730F9-2499-9688-B52B-8C62AC424771}"/>
              </a:ext>
            </a:extLst>
          </p:cNvPr>
          <p:cNvSpPr txBox="1"/>
          <p:nvPr/>
        </p:nvSpPr>
        <p:spPr>
          <a:xfrm>
            <a:off x="331516" y="1214950"/>
            <a:ext cx="6368012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Leverages Apple’s Neural Processing Unit to perform hardware-</a:t>
            </a:r>
          </a:p>
          <a:p>
            <a:r>
              <a:rPr lang="en-US" dirty="0"/>
              <a:t>accelerated cosine similarity computations as part of the RAG pipeline</a:t>
            </a:r>
          </a:p>
          <a:p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b="1" dirty="0" err="1">
                <a:ea typeface="+mn-lt"/>
                <a:cs typeface="+mn-lt"/>
              </a:rPr>
              <a:t>PyTorch</a:t>
            </a:r>
            <a:r>
              <a:rPr lang="en-US" b="1" dirty="0">
                <a:ea typeface="+mn-lt"/>
                <a:cs typeface="+mn-lt"/>
              </a:rPr>
              <a:t> module </a:t>
            </a:r>
            <a:r>
              <a:rPr lang="en-US" dirty="0">
                <a:ea typeface="+mn-lt"/>
                <a:cs typeface="+mn-lt"/>
              </a:rPr>
              <a:t>(</a:t>
            </a:r>
            <a:r>
              <a:rPr lang="en-US" dirty="0" err="1">
                <a:ea typeface="+mn-lt"/>
                <a:cs typeface="+mn-lt"/>
              </a:rPr>
              <a:t>tldr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npu</a:t>
            </a:r>
            <a:r>
              <a:rPr lang="en-US" dirty="0">
                <a:ea typeface="+mn-lt"/>
                <a:cs typeface="+mn-lt"/>
              </a:rPr>
              <a:t>): Contains </a:t>
            </a:r>
            <a:r>
              <a:rPr lang="en-US" dirty="0" err="1">
                <a:ea typeface="+mn-lt"/>
                <a:cs typeface="+mn-lt"/>
              </a:rPr>
              <a:t>PyTorch</a:t>
            </a:r>
            <a:r>
              <a:rPr lang="en-US" dirty="0">
                <a:ea typeface="+mn-lt"/>
                <a:cs typeface="+mn-lt"/>
              </a:rPr>
              <a:t> code to perform batched cosine similarity.  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(used for generating a CoreML package that gets utilized by the NPU accelerator)</a:t>
            </a:r>
            <a:endParaRPr lang="en-US" dirty="0"/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b="1" dirty="0">
                <a:ea typeface="+mn-lt"/>
                <a:cs typeface="+mn-lt"/>
              </a:rPr>
              <a:t>Swift module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dirty="0" err="1">
                <a:ea typeface="+mn-lt"/>
                <a:cs typeface="+mn-lt"/>
              </a:rPr>
              <a:t>npu</a:t>
            </a:r>
            <a:r>
              <a:rPr lang="en-US" dirty="0">
                <a:ea typeface="+mn-lt"/>
                <a:cs typeface="+mn-lt"/>
              </a:rPr>
              <a:t>-accelerator): Implements the logic in Swift to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Read vector dump files 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Leverage the CoreML cosine similarity model to perform vector similarity search using the Apple Neural Engine (ANE)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Expose the Swift codebase as C++ API to be leveraged by RAG backend (CoreML API available in Python, Swift only)</a:t>
            </a:r>
          </a:p>
          <a:p>
            <a:pPr marL="285750" indent="-2857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B62C7F-DE3E-235D-09F7-A7976F1B55AC}"/>
              </a:ext>
            </a:extLst>
          </p:cNvPr>
          <p:cNvSpPr txBox="1"/>
          <p:nvPr/>
        </p:nvSpPr>
        <p:spPr>
          <a:xfrm>
            <a:off x="6706275" y="4389288"/>
            <a:ext cx="2435242" cy="57792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err="1">
                <a:solidFill>
                  <a:srgbClr val="FFFFFF"/>
                </a:solidFill>
              </a:rPr>
              <a:t>Npu</a:t>
            </a:r>
            <a:r>
              <a:rPr lang="en-US" sz="1400" dirty="0">
                <a:solidFill>
                  <a:srgbClr val="FFFFFF"/>
                </a:solidFill>
              </a:rPr>
              <a:t> Accelerator </a:t>
            </a:r>
            <a:endParaRPr lang="en-US" sz="1400" dirty="0">
              <a:solidFill>
                <a:srgbClr val="000000"/>
              </a:solidFill>
            </a:endParaRPr>
          </a:p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rgbClr val="FFFFFF"/>
                </a:solidFill>
              </a:rPr>
              <a:t>codebase</a:t>
            </a:r>
            <a:endParaRPr lang="en-US" sz="14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0857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EE4550-3A8D-0C30-44A0-7186EE3B6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276AC9-DD0D-AA9C-A770-472BCFBB5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6468" y="-1245"/>
            <a:ext cx="2748678" cy="14152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NPU accelerator workflow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82342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D3DB4A10-4B0A-74B3-61C7-804784A6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26" y="963305"/>
            <a:ext cx="4666421" cy="493801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49542" y="87114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633CBF1-9561-EF3F-E00A-5ECF82E1794A}"/>
              </a:ext>
            </a:extLst>
          </p:cNvPr>
          <p:cNvSpPr txBox="1"/>
          <p:nvPr/>
        </p:nvSpPr>
        <p:spPr>
          <a:xfrm>
            <a:off x="5896468" y="1113475"/>
            <a:ext cx="2748678" cy="394510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Preparation phase: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Prepare CoreML package – compile time</a:t>
            </a:r>
            <a:endParaRPr lang="en-US" dirty="0">
              <a:ea typeface="Calibri"/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Embed files and create </a:t>
            </a:r>
            <a:r>
              <a:rPr lang="en-US" dirty="0" err="1"/>
              <a:t>vectordump</a:t>
            </a:r>
            <a:r>
              <a:rPr lang="en-US" dirty="0"/>
              <a:t> file – by RAG backend</a:t>
            </a:r>
            <a:endParaRPr lang="en-US" dirty="0">
              <a:ea typeface="Calibri"/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ea typeface="Calibri"/>
              <a:cs typeface="Calibri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Execution Phase:</a:t>
            </a:r>
            <a:endParaRPr lang="en-US" dirty="0">
              <a:ea typeface="Calibri"/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Receive query vector from RAG backend</a:t>
            </a:r>
            <a:endParaRPr lang="en-US" dirty="0">
              <a:ea typeface="Calibri"/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Read </a:t>
            </a:r>
            <a:r>
              <a:rPr lang="en-US" dirty="0" err="1"/>
              <a:t>vectordump</a:t>
            </a:r>
            <a:r>
              <a:rPr lang="en-US" dirty="0"/>
              <a:t> files</a:t>
            </a:r>
            <a:endParaRPr lang="en-US" dirty="0">
              <a:ea typeface="Calibri"/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Perform cosine similarity directly on the data accessed by </a:t>
            </a:r>
            <a:r>
              <a:rPr lang="en-US" dirty="0" err="1"/>
              <a:t>mmap</a:t>
            </a:r>
            <a:r>
              <a:rPr lang="en-US" dirty="0"/>
              <a:t>()</a:t>
            </a:r>
            <a:endParaRPr lang="en-US" dirty="0">
              <a:ea typeface="Calibri"/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Return embedding hashes and similarity scores to RAG Backend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5512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AA4BDF-8B29-3CD0-A1D7-E6A38FA7C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8663CD-7FB7-9E78-30F1-B23B0C07B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257FD99-B36D-4A58-6980-B5B041707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B2931D-91C4-C435-7975-D4D269428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" y="226057"/>
            <a:ext cx="9139616" cy="8174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/>
            <a:r>
              <a:rPr lang="en-US" sz="4900" dirty="0"/>
              <a:t>NPU Module Benefits</a:t>
            </a:r>
            <a:endParaRPr lang="en-US" sz="4900" dirty="0">
              <a:ea typeface="Calibri"/>
              <a:cs typeface="Calibri"/>
            </a:endParaRPr>
          </a:p>
        </p:txBody>
      </p:sp>
      <p:graphicFrame>
        <p:nvGraphicFramePr>
          <p:cNvPr id="23" name="Content Placeholder 4">
            <a:extLst>
              <a:ext uri="{FF2B5EF4-FFF2-40B4-BE49-F238E27FC236}">
                <a16:creationId xmlns:a16="http://schemas.microsoft.com/office/drawing/2014/main" id="{1951ED38-7C4E-3A7A-DC0C-08B9F49A441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586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1241DB-6B56-5733-756A-1B2398931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A26721D-6799-1798-A3BF-114400B10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9B10783-500C-FB3B-5702-F0CEA265B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FA0679-431C-0C5D-0D3A-25ADE9FD1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" y="226057"/>
            <a:ext cx="9139616" cy="8174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/>
            <a:r>
              <a:rPr lang="en-US" sz="4900" dirty="0"/>
              <a:t>Llama.cpp</a:t>
            </a:r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4A786E8-6DEC-4798-CAE9-D56D35E76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0493" cy="4771867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b="1" dirty="0">
                <a:ea typeface="+mn-lt"/>
                <a:cs typeface="+mn-lt"/>
              </a:rPr>
              <a:t>Customized llama.cpp Fork:</a:t>
            </a:r>
            <a:r>
              <a:rPr lang="en-US" dirty="0">
                <a:ea typeface="+mn-lt"/>
                <a:cs typeface="+mn-lt"/>
              </a:rPr>
              <a:t> A streamlined macOS build of llama.cpp using the GGML Metal backend is statically linked with the RAG backend for in-memory inference.</a:t>
            </a:r>
            <a:endParaRPr lang="en-US" dirty="0"/>
          </a:p>
          <a:p>
            <a:pPr marL="0" indent="0">
              <a:buNone/>
            </a:pPr>
            <a:endParaRPr lang="en-US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How llama.cpp is used:</a:t>
            </a:r>
            <a:r>
              <a:rPr lang="en-US" dirty="0">
                <a:ea typeface="+mn-lt"/>
                <a:cs typeface="+mn-lt"/>
              </a:rPr>
              <a:t> </a:t>
            </a:r>
          </a:p>
          <a:p>
            <a:pPr lvl="1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Functionalities such as tokenization, decoding, and sampling are accessed through the public APIs exposed in </a:t>
            </a:r>
            <a:r>
              <a:rPr lang="en-US" dirty="0" err="1">
                <a:ea typeface="+mn-lt"/>
                <a:cs typeface="+mn-lt"/>
              </a:rPr>
              <a:t>llama.h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dirty="0" err="1">
                <a:ea typeface="+mn-lt"/>
                <a:cs typeface="+mn-lt"/>
              </a:rPr>
              <a:t>ggml.h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 dirty="0" err="1">
                <a:ea typeface="+mn-lt"/>
                <a:cs typeface="+mn-lt"/>
              </a:rPr>
              <a:t>LLmChat</a:t>
            </a:r>
            <a:r>
              <a:rPr lang="en-US" dirty="0">
                <a:ea typeface="+mn-lt"/>
                <a:cs typeface="+mn-lt"/>
              </a:rPr>
              <a:t> and </a:t>
            </a:r>
            <a:r>
              <a:rPr lang="en-US" dirty="0" err="1">
                <a:ea typeface="+mn-lt"/>
                <a:cs typeface="+mn-lt"/>
              </a:rPr>
              <a:t>LLmEmbedding</a:t>
            </a:r>
            <a:r>
              <a:rPr lang="en-US" dirty="0">
                <a:ea typeface="+mn-lt"/>
                <a:cs typeface="+mn-lt"/>
              </a:rPr>
              <a:t> classes from RAG backend inspired from workflows in server, embedding, &amp; simple submodules</a:t>
            </a: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Performance Optimizations: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pPr lvl="1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OpenMP for parallelized tokenization and batch decoding. </a:t>
            </a:r>
          </a:p>
          <a:p>
            <a:pPr lvl="1">
              <a:buFont typeface="Courier New"/>
              <a:buChar char="o"/>
            </a:pPr>
            <a:r>
              <a:rPr lang="en-US" dirty="0">
                <a:ea typeface="+mn-lt"/>
                <a:cs typeface="+mn-lt"/>
              </a:rPr>
              <a:t>LLM context pools for multiple parallel executions using shared model weight.</a:t>
            </a: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r>
              <a:rPr lang="en-US" b="1" dirty="0">
                <a:ea typeface="+mn-lt"/>
                <a:cs typeface="+mn-lt"/>
              </a:rPr>
              <a:t>No External Dependencies:</a:t>
            </a:r>
            <a:r>
              <a:rPr lang="en-US" dirty="0">
                <a:ea typeface="+mn-lt"/>
                <a:cs typeface="+mn-lt"/>
              </a:rPr>
              <a:t> Enables fully offline, dependency-free inference without requiring any background services or external tools.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8919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9144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7" y="548640"/>
            <a:ext cx="7157553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Motivations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8490" y="2431765"/>
            <a:ext cx="6207019" cy="3320031"/>
          </a:xfrm>
        </p:spPr>
        <p:txBody>
          <a:bodyPr anchor="ctr">
            <a:normAutofit/>
          </a:bodyPr>
          <a:lstStyle/>
          <a:p>
            <a:r>
              <a:rPr lang="en-US" sz="1700" b="1">
                <a:solidFill>
                  <a:schemeClr val="tx1">
                    <a:lumMod val="85000"/>
                    <a:lumOff val="15000"/>
                  </a:schemeClr>
                </a:solidFill>
              </a:rPr>
              <a:t>Inconvenient for Researchers:</a:t>
            </a:r>
            <a:r>
              <a:rPr lang="en-US" sz="1700">
                <a:solidFill>
                  <a:schemeClr val="tx1">
                    <a:lumMod val="85000"/>
                    <a:lumOff val="15000"/>
                  </a:schemeClr>
                </a:solidFill>
              </a:rPr>
              <a:t> Repeated LLM-based Q&amp;A across multiple documents is limited or costly on cloud tools like ChatGPT.</a:t>
            </a:r>
          </a:p>
          <a:p>
            <a:r>
              <a:rPr lang="en-US" sz="1700" b="1">
                <a:solidFill>
                  <a:schemeClr val="tx1">
                    <a:lumMod val="85000"/>
                    <a:lumOff val="15000"/>
                  </a:schemeClr>
                </a:solidFill>
              </a:rPr>
              <a:t>Privacy Concerns:</a:t>
            </a:r>
            <a:r>
              <a:rPr lang="en-US" sz="1700">
                <a:solidFill>
                  <a:schemeClr val="tx1">
                    <a:lumMod val="85000"/>
                    <a:lumOff val="15000"/>
                  </a:schemeClr>
                </a:solidFill>
              </a:rPr>
              <a:t> Cloud LLMs pose risks for sensitive or unpublished data due to potential data leakage and extraction attacks.</a:t>
            </a:r>
          </a:p>
          <a:p>
            <a:r>
              <a:rPr lang="en-US" sz="1700" b="1">
                <a:solidFill>
                  <a:schemeClr val="tx1">
                    <a:lumMod val="85000"/>
                    <a:lumOff val="15000"/>
                  </a:schemeClr>
                </a:solidFill>
              </a:rPr>
              <a:t>Hardware Opportunity:</a:t>
            </a:r>
            <a:r>
              <a:rPr lang="en-US" sz="1700">
                <a:solidFill>
                  <a:schemeClr val="tx1">
                    <a:lumMod val="85000"/>
                    <a:lumOff val="15000"/>
                  </a:schemeClr>
                </a:solidFill>
              </a:rPr>
              <a:t> Apple Silicon (M1/M2) enables efficient on-device AI inference through its Neural Engine and unified memory.</a:t>
            </a:r>
          </a:p>
          <a:p>
            <a:r>
              <a:rPr lang="en-US" sz="1700" b="1">
                <a:solidFill>
                  <a:schemeClr val="tx1">
                    <a:lumMod val="85000"/>
                    <a:lumOff val="15000"/>
                  </a:schemeClr>
                </a:solidFill>
              </a:rPr>
              <a:t>Local and Secure:</a:t>
            </a:r>
            <a:r>
              <a:rPr lang="en-US" sz="1700">
                <a:solidFill>
                  <a:schemeClr val="tx1">
                    <a:lumMod val="85000"/>
                    <a:lumOff val="15000"/>
                  </a:schemeClr>
                </a:solidFill>
              </a:rPr>
              <a:t> Project TLDR enables offline, source-specific interaction with academic corpora—no internet required.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8439" y="5970896"/>
            <a:ext cx="7475562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159156-18D1-C7A8-8955-4A3BE863E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D24BC9E-AC6A-42EE-AFD8-B290720B8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4107624"/>
            <a:ext cx="8375585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ABDC25D-3D6D-0C85-71DB-6F57831EC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670" y="4329321"/>
            <a:ext cx="2743200" cy="1645920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/>
            <a:r>
              <a:rPr lang="en-US" sz="2800"/>
              <a:t>Database (PostgreSQL)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22F6AA-6BF3-CBB3-3974-F2D6B0F710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2046" b="2"/>
          <a:stretch>
            <a:fillRect/>
          </a:stretch>
        </p:blipFill>
        <p:spPr>
          <a:xfrm>
            <a:off x="996067" y="361910"/>
            <a:ext cx="2728071" cy="3208121"/>
          </a:xfrm>
          <a:prstGeom prst="rect">
            <a:avLst/>
          </a:prstGeom>
        </p:spPr>
      </p:pic>
      <p:pic>
        <p:nvPicPr>
          <p:cNvPr id="6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E161C8-B29D-1AE1-8296-C7C2B7B7CE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0" r="31723" b="979"/>
          <a:stretch>
            <a:fillRect/>
          </a:stretch>
        </p:blipFill>
        <p:spPr>
          <a:xfrm>
            <a:off x="4677114" y="361891"/>
            <a:ext cx="2851749" cy="197852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4800238"/>
            <a:ext cx="96012" cy="70408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99776" y="5145423"/>
            <a:ext cx="146304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113B631-EC9B-6D87-6E0F-48E5857DC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579" y="4329321"/>
            <a:ext cx="4580057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>
                <a:ea typeface="Calibri"/>
                <a:cs typeface="Calibri"/>
              </a:rPr>
              <a:t>Stores document metadata, chunked text, embedding values, </a:t>
            </a:r>
            <a:r>
              <a:rPr lang="en-US" sz="1600">
                <a:ea typeface="+mn-lt"/>
                <a:cs typeface="+mn-lt"/>
              </a:rPr>
              <a:t>hashes and chunk metadata </a:t>
            </a:r>
          </a:p>
          <a:p>
            <a:r>
              <a:rPr lang="en-US" sz="1600">
                <a:ea typeface="Calibri"/>
                <a:cs typeface="Calibri"/>
              </a:rPr>
              <a:t>PostgreSQL chosen over SQLite to enable lock-less access and concurrent writes</a:t>
            </a:r>
          </a:p>
          <a:p>
            <a:endParaRPr lang="en-US" sz="1600">
              <a:ea typeface="Calibri"/>
              <a:cs typeface="Calibri"/>
            </a:endParaRPr>
          </a:p>
          <a:p>
            <a:endParaRPr lang="en-US" sz="1600"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307D0-B34A-B8FA-D4A9-4F0AC6CEF214}"/>
              </a:ext>
            </a:extLst>
          </p:cNvPr>
          <p:cNvSpPr txBox="1"/>
          <p:nvPr/>
        </p:nvSpPr>
        <p:spPr>
          <a:xfrm>
            <a:off x="4678228" y="2334558"/>
            <a:ext cx="2844410" cy="30218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rgbClr val="FFFFFF"/>
                </a:solidFill>
              </a:rPr>
              <a:t>Embeddings table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62211-BEC3-22C1-1388-0BE858E645A8}"/>
              </a:ext>
            </a:extLst>
          </p:cNvPr>
          <p:cNvSpPr txBox="1"/>
          <p:nvPr/>
        </p:nvSpPr>
        <p:spPr>
          <a:xfrm>
            <a:off x="995722" y="3562060"/>
            <a:ext cx="2728776" cy="30218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>
                <a:solidFill>
                  <a:srgbClr val="FFFFFF"/>
                </a:solidFill>
              </a:rPr>
              <a:t>Documents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480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A45D1F-D5D6-78AD-CB7A-FACA5B482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198C72-0E55-1E1B-408F-AB10EA6EC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E43B984-1638-0B1F-AEED-759FA9C5E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007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CF38D6-401F-DB5A-4609-5EFD6ABC6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89" y="1576669"/>
            <a:ext cx="3611900" cy="3707914"/>
          </a:xfrm>
        </p:spPr>
        <p:txBody>
          <a:bodyPr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Overall workflow</a:t>
            </a:r>
          </a:p>
          <a:p>
            <a:pPr>
              <a:lnSpc>
                <a:spcPct val="90000"/>
              </a:lnSpc>
            </a:pPr>
            <a:endParaRPr lang="en-US" sz="4100" dirty="0">
              <a:ea typeface="Calibri"/>
              <a:cs typeface="Calibri"/>
            </a:endParaRPr>
          </a:p>
        </p:txBody>
      </p:sp>
      <p:grpSp>
        <p:nvGrpSpPr>
          <p:cNvPr id="23" name="Graphic 4">
            <a:extLst>
              <a:ext uri="{FF2B5EF4-FFF2-40B4-BE49-F238E27FC236}">
                <a16:creationId xmlns:a16="http://schemas.microsoft.com/office/drawing/2014/main" id="{7CE68CE7-5A45-B7E0-C325-4DFE448D2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82214" y="5539934"/>
            <a:ext cx="731374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09DD061-58F7-300D-26EC-9CCFFFEDD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B12DAC7-EBC3-7874-D1A2-1DB6F38BA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AEDF49-5EF7-8765-477A-01CE5D9C5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20DE0FC-97C5-B163-23E7-A308E4CDB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0899995-D17D-BC9B-E6DF-F963361BB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8BF831-3C24-D811-A24B-C2E368B0AF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FD6F9D-6272-0675-F323-DB7DB6D8ED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5405854-B921-44E1-3776-30CB814D4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08662AF-3B4C-959E-21E6-476F7BD24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19410ED-5F1E-EB85-87E3-6DB4AC743E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B84231B-5DA4-12EC-834F-095779C0D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A34F4A8-4229-348B-A5AD-44180C7E0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B6FAC77-AC32-81C3-CF74-901A8D961C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25" name="TextBox 2">
            <a:extLst>
              <a:ext uri="{FF2B5EF4-FFF2-40B4-BE49-F238E27FC236}">
                <a16:creationId xmlns:a16="http://schemas.microsoft.com/office/drawing/2014/main" id="{1FC6A0DC-1DF9-4487-7B9B-52F61D1324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3953156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8838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9F45B7-E7D9-90C7-A1AB-770A77BD9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3E03BBB-8AE6-D32A-56FF-0C58F173A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9827B8E-898B-4D2F-3BEE-7C2C8C010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31E82C-8A2C-2A0F-E522-063F53057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1" y="226057"/>
            <a:ext cx="9130508" cy="817403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/>
            <a:r>
              <a:rPr lang="en-US" sz="3100" dirty="0"/>
              <a:t>Application Workflow -</a:t>
            </a:r>
            <a:br>
              <a:rPr lang="en-US" sz="3100" dirty="0"/>
            </a:br>
            <a:r>
              <a:rPr lang="en-US" sz="3100" dirty="0"/>
              <a:t>System Initialization</a:t>
            </a:r>
            <a:endParaRPr lang="en-US" sz="3100" dirty="0">
              <a:ea typeface="Calibri"/>
              <a:cs typeface="Calibri"/>
            </a:endParaRP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CE05C824-6905-6E79-746D-F1656FC9A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8" b="108"/>
          <a:stretch/>
        </p:blipFill>
        <p:spPr>
          <a:xfrm>
            <a:off x="42380" y="4037733"/>
            <a:ext cx="9059238" cy="2364415"/>
          </a:xfrm>
        </p:spPr>
      </p:pic>
      <p:graphicFrame>
        <p:nvGraphicFramePr>
          <p:cNvPr id="2" name="TextBox 11">
            <a:extLst>
              <a:ext uri="{FF2B5EF4-FFF2-40B4-BE49-F238E27FC236}">
                <a16:creationId xmlns:a16="http://schemas.microsoft.com/office/drawing/2014/main" id="{49340018-9A0A-36C5-90DF-3EF2CF3D1D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0054803"/>
              </p:ext>
            </p:extLst>
          </p:nvPr>
        </p:nvGraphicFramePr>
        <p:xfrm>
          <a:off x="944879" y="2293266"/>
          <a:ext cx="7254239" cy="1171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3733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1A03EC-2C17-6DC1-3DB7-B59792CD1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0CF74BA-4310-3041-D1AF-EEFF3C01F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26BC869-A7E8-3283-BA3B-DFFABE41E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A09F59-78BD-D2D8-5D4D-B5B96DA9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1" y="371778"/>
            <a:ext cx="9130508" cy="817403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/>
            <a:r>
              <a:rPr lang="en-US" sz="3100" dirty="0"/>
              <a:t>Application Workflow -</a:t>
            </a:r>
            <a:br>
              <a:rPr lang="en-US" sz="3100" dirty="0">
                <a:ea typeface="Calibri"/>
                <a:cs typeface="Calibri"/>
              </a:rPr>
            </a:br>
            <a:r>
              <a:rPr lang="en-US" sz="3100" dirty="0">
                <a:ea typeface="Calibri"/>
                <a:cs typeface="Calibri"/>
              </a:rPr>
              <a:t>Index Corpus Directory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6FC15A07-80DD-F59A-803D-E67FC3592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06" b="106"/>
          <a:stretch/>
        </p:blipFill>
        <p:spPr>
          <a:xfrm>
            <a:off x="-14438" y="3197038"/>
            <a:ext cx="9142355" cy="3657122"/>
          </a:xfrm>
        </p:spPr>
      </p:pic>
      <p:graphicFrame>
        <p:nvGraphicFramePr>
          <p:cNvPr id="7" name="TextBox 11">
            <a:extLst>
              <a:ext uri="{FF2B5EF4-FFF2-40B4-BE49-F238E27FC236}">
                <a16:creationId xmlns:a16="http://schemas.microsoft.com/office/drawing/2014/main" id="{AB103C79-516B-9C18-66AF-3D3CCC63A3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8437419"/>
              </p:ext>
            </p:extLst>
          </p:nvPr>
        </p:nvGraphicFramePr>
        <p:xfrm>
          <a:off x="12619" y="1355081"/>
          <a:ext cx="9145819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5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479898-CE97-ECC9-358A-2878D43BE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8802193-A65C-F00D-B9EE-6505AE460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0540DD5-0D94-27A7-3EF3-F40657385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679EC3-F28E-3E90-85C2-1CACAB31D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1" y="371778"/>
            <a:ext cx="9130508" cy="817403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/>
            <a:r>
              <a:rPr lang="en-US" sz="3100" dirty="0"/>
              <a:t>Application Workflow -</a:t>
            </a:r>
            <a:br>
              <a:rPr lang="en-US" sz="3100" dirty="0">
                <a:ea typeface="Calibri"/>
                <a:cs typeface="Calibri"/>
              </a:rPr>
            </a:br>
            <a:r>
              <a:rPr lang="en-US" sz="3100" dirty="0">
                <a:ea typeface="Calibri"/>
                <a:cs typeface="Calibri"/>
              </a:rPr>
              <a:t>Perform RAG</a:t>
            </a:r>
          </a:p>
        </p:txBody>
      </p:sp>
      <p:pic>
        <p:nvPicPr>
          <p:cNvPr id="3" name="Picture 2" descr="A diagram of a software project&#10;&#10;AI-generated content may be incorrect.">
            <a:extLst>
              <a:ext uri="{FF2B5EF4-FFF2-40B4-BE49-F238E27FC236}">
                <a16:creationId xmlns:a16="http://schemas.microsoft.com/office/drawing/2014/main" id="{2A7231C2-8BCE-86A3-A3A7-953F4ED59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8" y="2851642"/>
            <a:ext cx="9118683" cy="3845705"/>
          </a:xfrm>
          <a:prstGeom prst="rect">
            <a:avLst/>
          </a:prstGeom>
        </p:spPr>
      </p:pic>
      <p:graphicFrame>
        <p:nvGraphicFramePr>
          <p:cNvPr id="23" name="TextBox 11">
            <a:extLst>
              <a:ext uri="{FF2B5EF4-FFF2-40B4-BE49-F238E27FC236}">
                <a16:creationId xmlns:a16="http://schemas.microsoft.com/office/drawing/2014/main" id="{AF3BA2CD-D316-DD06-300F-FD9CCFCDF80F}"/>
              </a:ext>
            </a:extLst>
          </p:cNvPr>
          <p:cNvGraphicFramePr/>
          <p:nvPr/>
        </p:nvGraphicFramePr>
        <p:xfrm>
          <a:off x="-6524" y="1318371"/>
          <a:ext cx="9145819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0417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D0C62C-1FBF-CD78-ED29-B6AD4EDEE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0733E3A-9A5A-5B2E-1E5D-367BCFF39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24A6CB5-9DA7-5C47-B277-9E5DF35F9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46039C-096A-C303-31F2-64E51E1AA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1" y="89443"/>
            <a:ext cx="9130508" cy="817403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/>
            <a:r>
              <a:rPr lang="en-US" sz="3100" dirty="0"/>
              <a:t>Demonstration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8709DC-C6F7-D775-2EE4-5FAD82FAAE2B}"/>
              </a:ext>
            </a:extLst>
          </p:cNvPr>
          <p:cNvSpPr txBox="1"/>
          <p:nvPr/>
        </p:nvSpPr>
        <p:spPr>
          <a:xfrm>
            <a:off x="-3368" y="2457910"/>
            <a:ext cx="914581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ea typeface="+mn-lt"/>
                <a:cs typeface="+mn-lt"/>
              </a:rPr>
              <a:t>Please wait for the live demo to be launched</a:t>
            </a:r>
          </a:p>
          <a:p>
            <a:pPr algn="ctr"/>
            <a:r>
              <a:rPr lang="en-US" dirty="0">
                <a:ea typeface="+mn-lt"/>
                <a:cs typeface="+mn-lt"/>
              </a:rPr>
              <a:t> OR</a:t>
            </a:r>
          </a:p>
          <a:p>
            <a:pPr algn="ctr"/>
            <a:r>
              <a:rPr lang="en-US" dirty="0">
                <a:ea typeface="+mn-lt"/>
                <a:cs typeface="+mn-lt"/>
                <a:hlinkClick r:id="rId2"/>
              </a:rPr>
              <a:t>Visit TLDR Demo video</a:t>
            </a:r>
            <a:r>
              <a:rPr lang="en-US" dirty="0">
                <a:ea typeface="+mn-lt"/>
                <a:cs typeface="+mn-lt"/>
              </a:rPr>
              <a:t> - https://www.youtube.com/watch?v=KaDgJD-KyKA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8455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9F45A4-F9D3-4758-B7D5-767D7A8A4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2236403-3E4E-7D48-2C31-7F7822D4A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F0B8B3A-D456-ABE9-2818-AF2BFEEB7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92F5BC-A31E-5BC4-6061-59529468F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9" y="481068"/>
            <a:ext cx="9130508" cy="817403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/>
            <a:r>
              <a:rPr lang="en-US" sz="3100" dirty="0"/>
              <a:t>Limitations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FB153D-7C2D-10A5-13CA-F1E1CA47DD3C}"/>
              </a:ext>
            </a:extLst>
          </p:cNvPr>
          <p:cNvSpPr txBox="1"/>
          <p:nvPr/>
        </p:nvSpPr>
        <p:spPr>
          <a:xfrm>
            <a:off x="-3366" y="2412373"/>
            <a:ext cx="9145819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While this project demonstrates the feasibility to accelerate the retrieval part of the RAG pipeline, the LLM Inference still only leverages the GPU and does not leverage NPU.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Indexing takes 90+% of overall runtime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Calibri"/>
                <a:cs typeface="Calibri"/>
              </a:rPr>
              <a:t>Many smaller LLMs available currently (3B or less) are only instruction tuned </a:t>
            </a:r>
            <a:r>
              <a:rPr lang="en-US" dirty="0" err="1">
                <a:ea typeface="Calibri"/>
                <a:cs typeface="Calibri"/>
              </a:rPr>
              <a:t>i.e</a:t>
            </a:r>
            <a:r>
              <a:rPr lang="en-US" dirty="0">
                <a:ea typeface="Calibri"/>
                <a:cs typeface="Calibri"/>
              </a:rPr>
              <a:t> trained for text completion and not for chat. This can lead to unfavorable responses during chat.</a:t>
            </a:r>
          </a:p>
        </p:txBody>
      </p:sp>
    </p:spTree>
    <p:extLst>
      <p:ext uri="{BB962C8B-B14F-4D97-AF65-F5344CB8AC3E}">
        <p14:creationId xmlns:p14="http://schemas.microsoft.com/office/powerpoint/2010/main" val="3871534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BB9C63-627A-D5B0-E8C2-92093FEDB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22DA034-6A87-017B-B377-42685A119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4B8B49F-F7D7-A099-BBCB-532FA45CD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8FB73AF-E450-0E7B-F8AF-276D62CF8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609600"/>
            <a:ext cx="3588597" cy="1330840"/>
          </a:xfrm>
        </p:spPr>
        <p:txBody>
          <a:bodyPr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681579-4E8B-EF42-7817-A7756D970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775" y="2194102"/>
            <a:ext cx="4186585" cy="3908585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1800" dirty="0">
                <a:ea typeface="Calibri"/>
                <a:cs typeface="Calibri"/>
              </a:rPr>
              <a:t>Enhance data safety mechanisms for </a:t>
            </a:r>
            <a:r>
              <a:rPr lang="en-US" sz="1800" dirty="0" err="1">
                <a:ea typeface="Calibri"/>
                <a:cs typeface="Calibri"/>
              </a:rPr>
              <a:t>vectordump</a:t>
            </a:r>
            <a:r>
              <a:rPr lang="en-US" sz="1800" dirty="0">
                <a:ea typeface="Calibri"/>
                <a:cs typeface="Calibri"/>
              </a:rPr>
              <a:t> files</a:t>
            </a:r>
          </a:p>
          <a:p>
            <a:pPr marL="285750" indent="-285750"/>
            <a:r>
              <a:rPr lang="en-US" sz="1800" dirty="0">
                <a:ea typeface="Calibri"/>
                <a:cs typeface="Calibri"/>
              </a:rPr>
              <a:t>Add NPU backend for GGML and </a:t>
            </a:r>
            <a:r>
              <a:rPr lang="en-US" sz="1800" dirty="0" err="1">
                <a:ea typeface="Calibri"/>
                <a:cs typeface="Calibri"/>
              </a:rPr>
              <a:t>llama.cpp</a:t>
            </a:r>
            <a:endParaRPr lang="en-US" sz="1800" dirty="0">
              <a:ea typeface="Calibri"/>
              <a:cs typeface="Calibri"/>
            </a:endParaRPr>
          </a:p>
          <a:p>
            <a:pPr marL="285750" indent="-285750"/>
            <a:r>
              <a:rPr lang="en-US" sz="1800" dirty="0">
                <a:ea typeface="+mn-lt"/>
                <a:cs typeface="+mn-lt"/>
              </a:rPr>
              <a:t>Quantize and convert fine-tuned chat-optimized LLMs to the GGUF format</a:t>
            </a:r>
          </a:p>
          <a:p>
            <a:pPr marL="285750" indent="-285750"/>
            <a:r>
              <a:rPr lang="en-US" sz="1800" dirty="0">
                <a:ea typeface="+mn-lt"/>
                <a:cs typeface="+mn-lt"/>
              </a:rPr>
              <a:t>Implement a dedicated parallelized tokenization module</a:t>
            </a:r>
            <a:endParaRPr lang="en-US" sz="1800" dirty="0">
              <a:ea typeface="Calibri"/>
              <a:cs typeface="Calibri"/>
            </a:endParaRPr>
          </a:p>
        </p:txBody>
      </p:sp>
      <p:pic>
        <p:nvPicPr>
          <p:cNvPr id="8" name="Picture 7" descr="A white circle with a blue and black logo&#10;&#10;AI-generated content may be incorrect.">
            <a:extLst>
              <a:ext uri="{FF2B5EF4-FFF2-40B4-BE49-F238E27FC236}">
                <a16:creationId xmlns:a16="http://schemas.microsoft.com/office/drawing/2014/main" id="{1C3FF2CC-2DD8-3BBD-5AC5-9D9E1F21E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457" y="2194102"/>
            <a:ext cx="3553238" cy="355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6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530BA4-83E4-DFD9-ED7C-2903FE978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8824632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7D9DD-3966-D35D-31DF-943AD6F95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609597"/>
            <a:ext cx="7044316" cy="1330841"/>
          </a:xfrm>
        </p:spPr>
        <p:txBody>
          <a:bodyPr>
            <a:normAutofit/>
          </a:bodyPr>
          <a:lstStyle/>
          <a:p>
            <a:r>
              <a:rPr lang="en-US"/>
              <a:t>Data leakage risks with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C0ADE-666C-405C-69D1-FE0DC8B89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911" y="1868939"/>
            <a:ext cx="4657582" cy="49859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ea typeface="+mn-lt"/>
                <a:cs typeface="+mn-lt"/>
              </a:rPr>
              <a:t>Large language models can unintentionally memorize and expose sensitive training data, posing serious privacy concerns when used in real-world applications.</a:t>
            </a:r>
            <a:endParaRPr lang="en-US" sz="1600" dirty="0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1600" dirty="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Membership Inference Attacks (MIA)</a:t>
            </a:r>
            <a:r>
              <a:rPr lang="en-US" sz="1600" dirty="0">
                <a:ea typeface="+mn-lt"/>
                <a:cs typeface="+mn-lt"/>
              </a:rPr>
              <a:t>: Attackers analyze model outputs to infer whether a specific data point was part of the training set, exploiting differences in confidence or specificity.</a:t>
            </a:r>
          </a:p>
          <a:p>
            <a:pPr>
              <a:lnSpc>
                <a:spcPct val="90000"/>
              </a:lnSpc>
            </a:pPr>
            <a:endParaRPr lang="en-US" sz="1600" dirty="0">
              <a:ea typeface="+mn-lt"/>
              <a:cs typeface="+mn-lt"/>
            </a:endParaRPr>
          </a:p>
          <a:p>
            <a:pPr>
              <a:lnSpc>
                <a:spcPct val="90000"/>
              </a:lnSpc>
            </a:pPr>
            <a:r>
              <a:rPr lang="en-US" sz="1600" b="1" dirty="0">
                <a:ea typeface="+mn-lt"/>
                <a:cs typeface="+mn-lt"/>
              </a:rPr>
              <a:t>Data Extraction Attacks</a:t>
            </a:r>
            <a:r>
              <a:rPr lang="en-US" sz="1600" dirty="0">
                <a:ea typeface="+mn-lt"/>
                <a:cs typeface="+mn-lt"/>
              </a:rPr>
              <a:t>: These attacks aim to reconstruct actual pieces of training data—like names, addresses, or confidential records—by prompting the model in strategic ways.</a:t>
            </a:r>
            <a:br>
              <a:rPr lang="en-US" sz="1600" dirty="0">
                <a:ea typeface="+mn-lt"/>
                <a:cs typeface="+mn-lt"/>
              </a:rPr>
            </a:br>
            <a:endParaRPr lang="en-US" sz="1600" dirty="0">
              <a:ea typeface="+mn-lt"/>
              <a:cs typeface="+mn-lt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600" dirty="0">
                <a:ea typeface="+mn-lt"/>
                <a:cs typeface="+mn-lt"/>
              </a:rPr>
              <a:t>While these issues affect all LLMs, cloud-based models that store user conversations and interact across users are particularly vulnerable to such attacks.</a:t>
            </a:r>
            <a:endParaRPr lang="en-US" sz="1600" dirty="0">
              <a:ea typeface="Calibri"/>
              <a:cs typeface="Calibri"/>
            </a:endParaRPr>
          </a:p>
        </p:txBody>
      </p:sp>
      <p:pic>
        <p:nvPicPr>
          <p:cNvPr id="4" name="Picture 3" descr="A screenshot of a message&#10;&#10;AI-generated content may be incorrect.">
            <a:extLst>
              <a:ext uri="{FF2B5EF4-FFF2-40B4-BE49-F238E27FC236}">
                <a16:creationId xmlns:a16="http://schemas.microsoft.com/office/drawing/2014/main" id="{2753BE8E-BE36-5CCB-15CB-D5050972B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525" y="2541025"/>
            <a:ext cx="3591379" cy="3043693"/>
          </a:xfrm>
          <a:prstGeom prst="rect">
            <a:avLst/>
          </a:prstGeom>
        </p:spPr>
      </p:pic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6209414"/>
            <a:ext cx="5107781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386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6854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Electronics protoboard">
            <a:extLst>
              <a:ext uri="{FF2B5EF4-FFF2-40B4-BE49-F238E27FC236}">
                <a16:creationId xmlns:a16="http://schemas.microsoft.com/office/drawing/2014/main" id="{0E8334B4-CB35-12E5-6D95-57F6CDF9E5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200" r="55012" b="-3"/>
          <a:stretch>
            <a:fillRect/>
          </a:stretch>
        </p:blipFill>
        <p:spPr>
          <a:xfrm>
            <a:off x="5976166" y="10"/>
            <a:ext cx="3167834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5" y="609600"/>
            <a:ext cx="5123391" cy="1322887"/>
          </a:xfrm>
        </p:spPr>
        <p:txBody>
          <a:bodyPr>
            <a:normAutofit/>
          </a:bodyPr>
          <a:lstStyle/>
          <a:p>
            <a:r>
              <a:rPr lang="en-US"/>
              <a:t>Our Contributions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776" y="2194102"/>
            <a:ext cx="4887162" cy="3908585"/>
          </a:xfrm>
        </p:spPr>
        <p:txBody>
          <a:bodyPr>
            <a:normAutofit/>
          </a:bodyPr>
          <a:lstStyle/>
          <a:p>
            <a:r>
              <a:rPr lang="en-US" sz="1700"/>
              <a:t>Apple Neural Engine (ANE) Utilization: Explores leveraging of the underused NPU for LLM inference, going beyond standard CoreML use cases.</a:t>
            </a:r>
          </a:p>
          <a:p>
            <a:r>
              <a:rPr lang="en-US" sz="1700"/>
              <a:t>Retrieval-Augmented Generation (RAG) without Internet : Implements a lightweight RAG pipeline that only uses on device resources.</a:t>
            </a:r>
          </a:p>
          <a:p>
            <a:r>
              <a:rPr lang="en-US" sz="1700"/>
              <a:t>Portability and Ease of use: Application size of less than 1GB that includes everything. </a:t>
            </a:r>
          </a:p>
          <a:p>
            <a:r>
              <a:rPr lang="en-US" sz="1700"/>
              <a:t>Quantized LLMs: Uses compact models (50–500MB) for efficient, on-device inference allowing for seamless multitasking.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54"/>
            <a:ext cx="9144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601744"/>
            <a:ext cx="5086350" cy="1338696"/>
          </a:xfrm>
        </p:spPr>
        <p:txBody>
          <a:bodyPr>
            <a:normAutofit/>
          </a:bodyPr>
          <a:lstStyle/>
          <a:p>
            <a:r>
              <a:rPr lang="en-US"/>
              <a:t>Related Work</a:t>
            </a:r>
          </a:p>
        </p:txBody>
      </p:sp>
      <p:pic>
        <p:nvPicPr>
          <p:cNvPr id="22" name="Picture 21" descr="Brown alpaca face">
            <a:extLst>
              <a:ext uri="{FF2B5EF4-FFF2-40B4-BE49-F238E27FC236}">
                <a16:creationId xmlns:a16="http://schemas.microsoft.com/office/drawing/2014/main" id="{12F34F86-95AE-2118-26A3-093400D6CE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604" r="34192" b="-1"/>
          <a:stretch>
            <a:fillRect/>
          </a:stretch>
        </p:blipFill>
        <p:spPr>
          <a:xfrm>
            <a:off x="20" y="10"/>
            <a:ext cx="281604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0" y="1605611"/>
            <a:ext cx="5354706" cy="4497077"/>
          </a:xfrm>
        </p:spPr>
        <p:txBody>
          <a:bodyPr anchor="t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400" b="1" dirty="0"/>
              <a:t>1. </a:t>
            </a:r>
            <a:r>
              <a:rPr lang="en-US" sz="1400" b="1" dirty="0" err="1"/>
              <a:t>Ollama</a:t>
            </a:r>
            <a:r>
              <a:rPr lang="en-US" sz="1400" b="1" dirty="0"/>
              <a:t>:</a:t>
            </a:r>
            <a:endParaRPr lang="en-US" sz="14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400"/>
              <a:t>Pros: </a:t>
            </a:r>
            <a:endParaRPr lang="en-US" sz="1400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400"/>
              <a:t>Desktop app for running local LLMs</a:t>
            </a:r>
            <a:endParaRPr lang="en-US" sz="1400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ea typeface="Calibri"/>
                <a:cs typeface="Calibri"/>
              </a:rPr>
              <a:t>Can download and use any LLM the user desires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/>
              <a:t>Cons:</a:t>
            </a:r>
            <a:endParaRPr lang="en-US" sz="1400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400"/>
              <a:t>Requires manual model selection and setup</a:t>
            </a:r>
            <a:endParaRPr lang="en-US" sz="1400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400"/>
              <a:t>Lacks streamlined RAG: users must re-attach documents repeatedly</a:t>
            </a:r>
            <a:br>
              <a:rPr lang="en-US" sz="1400" dirty="0"/>
            </a:br>
            <a:endParaRPr lang="en-US" sz="1400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b="1" dirty="0"/>
              <a:t>2. </a:t>
            </a:r>
            <a:r>
              <a:rPr lang="en-US" sz="1400" b="1" dirty="0" err="1"/>
              <a:t>Llamafile</a:t>
            </a:r>
            <a:r>
              <a:rPr lang="en-US" sz="1400" b="1" dirty="0"/>
              <a:t>:</a:t>
            </a:r>
            <a:endParaRPr lang="en-US" sz="14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/>
              <a:t>Pros: </a:t>
            </a:r>
            <a:endParaRPr lang="en-US" sz="1400" dirty="0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400"/>
              <a:t>Packaged LLM with built-in web UI</a:t>
            </a:r>
            <a:endParaRPr lang="en-US" sz="1400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400">
                <a:ea typeface="Calibri"/>
                <a:cs typeface="Calibri"/>
              </a:rPr>
              <a:t>Can be bundled into single package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/>
              <a:t>Cons:</a:t>
            </a:r>
            <a:endParaRPr lang="en-US" sz="1400" dirty="0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400"/>
              <a:t>No native support for retrieval-augmented generation (RAG)</a:t>
            </a:r>
            <a:endParaRPr lang="en-US" sz="1400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r>
              <a:rPr lang="en-US" sz="1400"/>
              <a:t>Limited to basic chat use cases without document-grounded context</a:t>
            </a:r>
            <a:endParaRPr lang="en-US" sz="1400">
              <a:ea typeface="Calibri"/>
              <a:cs typeface="Calibri"/>
            </a:endParaRPr>
          </a:p>
          <a:p>
            <a:pPr>
              <a:lnSpc>
                <a:spcPct val="90000"/>
              </a:lnSpc>
            </a:pPr>
            <a:endParaRPr lang="en-US" sz="1400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400" dirty="0">
                <a:ea typeface="Calibri"/>
                <a:cs typeface="Calibri"/>
              </a:rPr>
              <a:t>Additionally, most applications focus on CPU based optimizations since they target to reach maximum number of devices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330" y="623275"/>
            <a:ext cx="8178790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930" y="1008993"/>
            <a:ext cx="6923558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10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Theoretical Background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458B58-322B-09D3-BA63-20495EB51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835" r="11708" b="-1"/>
          <a:stretch>
            <a:fillRect/>
          </a:stretch>
        </p:blipFill>
        <p:spPr>
          <a:xfrm>
            <a:off x="2432021" y="10"/>
            <a:ext cx="6711980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38" name="Freeform: Shape 37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41754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Freeform: Shape 34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34896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D71E33-9C01-22CE-E1D3-E891A8379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503" y="594758"/>
            <a:ext cx="2578608" cy="1125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2400"/>
              <a:t>Apple Silicon and The M1 SOC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6289EB-3B58-1F80-C049-B19B6243D417}"/>
              </a:ext>
            </a:extLst>
          </p:cNvPr>
          <p:cNvSpPr txBox="1"/>
          <p:nvPr/>
        </p:nvSpPr>
        <p:spPr>
          <a:xfrm>
            <a:off x="24" y="1714202"/>
            <a:ext cx="3096014" cy="320725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ea typeface="Calibri"/>
              <a:cs typeface="Calibri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Built in with accelerators</a:t>
            </a:r>
            <a:endParaRPr lang="en-US" sz="1400" b="1">
              <a:ea typeface="Calibri"/>
              <a:cs typeface="Calibri"/>
            </a:endParaRPr>
          </a:p>
          <a:p>
            <a:pPr marL="2286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GPU</a:t>
            </a:r>
            <a:r>
              <a:rPr lang="en-US" sz="1400" dirty="0"/>
              <a:t> delivers up to 5.2 TOPS (INT8); supports general-purpose ML via Metal Shading Language</a:t>
            </a:r>
            <a:endParaRPr lang="en-US" sz="1400">
              <a:ea typeface="Calibri"/>
              <a:cs typeface="Calibri"/>
            </a:endParaRPr>
          </a:p>
          <a:p>
            <a:pPr marL="2286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NPU (ANE)</a:t>
            </a:r>
            <a:r>
              <a:rPr lang="en-US" sz="1400" dirty="0"/>
              <a:t> offers 11 TOPS (INT8) and is dedicated to ML tasks via CoreML interface</a:t>
            </a:r>
            <a:endParaRPr lang="en-US" sz="1400" dirty="0">
              <a:ea typeface="Calibri"/>
              <a:cs typeface="Calibri"/>
            </a:endParaRPr>
          </a:p>
          <a:p>
            <a:pPr marL="2286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ea typeface="Calibri"/>
              <a:cs typeface="Calibri"/>
            </a:endParaRPr>
          </a:p>
          <a:p>
            <a:pPr marL="2286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>
              <a:ea typeface="Calibri"/>
              <a:cs typeface="Calibri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Unified Memory Architecture (UMA) and System-On-Chip Design: </a:t>
            </a:r>
            <a:endParaRPr lang="en-US" sz="1400">
              <a:ea typeface="Calibri"/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CPU, GPU, and - NPU share the same memory address space— enables cross-referencing of same data without additional copies</a:t>
            </a:r>
            <a:endParaRPr lang="en-US" sz="1400">
              <a:ea typeface="Calibri"/>
              <a:cs typeface="Calibri"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High speed data links to enable low latency switch of control</a:t>
            </a:r>
            <a:endParaRPr lang="en-US" sz="1400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9ED68-6BFE-10B5-13AE-E5A82F85C075}"/>
              </a:ext>
            </a:extLst>
          </p:cNvPr>
          <p:cNvSpPr txBox="1"/>
          <p:nvPr/>
        </p:nvSpPr>
        <p:spPr>
          <a:xfrm>
            <a:off x="1277764" y="2226104"/>
            <a:ext cx="2743199" cy="3657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88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6E572B-6C71-B320-376C-D3D8052A5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8824632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9999D-DE42-3F31-CC39-C160A3AEC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609597"/>
            <a:ext cx="7044316" cy="13308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dirty="0"/>
              <a:t>DMA and </a:t>
            </a:r>
            <a:r>
              <a:rPr lang="en-US" dirty="0" err="1"/>
              <a:t>MMap</a:t>
            </a:r>
            <a:endParaRPr lang="en-US" dirty="0" err="1"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4C555A-0F32-292F-4DDF-61CA39251074}"/>
              </a:ext>
            </a:extLst>
          </p:cNvPr>
          <p:cNvSpPr txBox="1"/>
          <p:nvPr/>
        </p:nvSpPr>
        <p:spPr>
          <a:xfrm>
            <a:off x="355819" y="2069716"/>
            <a:ext cx="5558005" cy="467258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defTabSz="914400"/>
            <a:r>
              <a:rPr lang="en-US" b="1" dirty="0">
                <a:ea typeface="+mn-lt"/>
                <a:cs typeface="+mn-lt"/>
              </a:rPr>
              <a:t>DMA (Direct Memory Access)</a:t>
            </a:r>
            <a:r>
              <a:rPr lang="en-US" dirty="0">
                <a:ea typeface="+mn-lt"/>
                <a:cs typeface="+mn-lt"/>
              </a:rPr>
              <a:t> offloads data transfer from storage to RAM without CPU intervention, improving I/O efficiency. Modern </a:t>
            </a:r>
            <a:r>
              <a:rPr lang="en-US">
                <a:ea typeface="+mn-lt"/>
                <a:cs typeface="+mn-lt"/>
              </a:rPr>
              <a:t>systems use this technique for most I/O</a:t>
            </a:r>
            <a:endParaRPr lang="en-US" dirty="0">
              <a:ea typeface="+mn-lt"/>
              <a:cs typeface="+mn-lt"/>
            </a:endParaRPr>
          </a:p>
          <a:p>
            <a:pPr defTabSz="914400"/>
            <a:endParaRPr lang="en-US" dirty="0">
              <a:ea typeface="Calibri"/>
              <a:cs typeface="Calibri"/>
            </a:endParaRPr>
          </a:p>
          <a:p>
            <a:pPr defTabSz="914400"/>
            <a:r>
              <a:rPr lang="en-US" b="1" err="1">
                <a:ea typeface="+mn-lt"/>
                <a:cs typeface="+mn-lt"/>
              </a:rPr>
              <a:t>mmap</a:t>
            </a:r>
            <a:r>
              <a:rPr lang="en-US" dirty="0">
                <a:ea typeface="+mn-lt"/>
                <a:cs typeface="+mn-lt"/>
              </a:rPr>
              <a:t> is a system call that maps a file directly into the process’s virtual memory, enabling </a:t>
            </a:r>
            <a:r>
              <a:rPr lang="en-US" b="1" dirty="0">
                <a:ea typeface="+mn-lt"/>
                <a:cs typeface="+mn-lt"/>
              </a:rPr>
              <a:t>zero-copy</a:t>
            </a:r>
            <a:r>
              <a:rPr lang="en-US" dirty="0">
                <a:ea typeface="+mn-lt"/>
                <a:cs typeface="+mn-lt"/>
              </a:rPr>
              <a:t> access and eliminating the need for explicit reads.</a:t>
            </a:r>
            <a:endParaRPr lang="en-US" dirty="0">
              <a:ea typeface="Calibri"/>
              <a:cs typeface="Calibri"/>
            </a:endParaRPr>
          </a:p>
          <a:p>
            <a:pPr marL="285750" indent="-285750" defTabSz="914400"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  <a:p>
            <a:pPr defTabSz="914400"/>
            <a:r>
              <a:rPr lang="en-US" b="1" dirty="0">
                <a:ea typeface="+mn-lt"/>
                <a:cs typeface="+mn-lt"/>
              </a:rPr>
              <a:t>Benefits:</a:t>
            </a:r>
          </a:p>
          <a:p>
            <a:pPr marL="285750" indent="-285750" defTabSz="91440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Combining </a:t>
            </a:r>
            <a:r>
              <a:rPr lang="en-US" b="1" dirty="0">
                <a:ea typeface="+mn-lt"/>
                <a:cs typeface="+mn-lt"/>
              </a:rPr>
              <a:t>DMA with </a:t>
            </a:r>
            <a:r>
              <a:rPr lang="en-US" b="1" dirty="0" err="1">
                <a:ea typeface="+mn-lt"/>
                <a:cs typeface="+mn-lt"/>
              </a:rPr>
              <a:t>mmap</a:t>
            </a:r>
            <a:r>
              <a:rPr lang="en-US" dirty="0">
                <a:ea typeface="+mn-lt"/>
                <a:cs typeface="+mn-lt"/>
              </a:rPr>
              <a:t> allows data to be loaded into memory and accessed by applications without additional copying or CPU cycles.</a:t>
            </a: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pPr marL="285750" indent="-285750" defTabSz="91440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Memory-mapped files support </a:t>
            </a:r>
            <a:r>
              <a:rPr lang="en-US" b="1" dirty="0">
                <a:ea typeface="+mn-lt"/>
                <a:cs typeface="+mn-lt"/>
              </a:rPr>
              <a:t>on-demand paging</a:t>
            </a:r>
            <a:r>
              <a:rPr lang="en-US" dirty="0">
                <a:ea typeface="+mn-lt"/>
                <a:cs typeface="+mn-lt"/>
              </a:rPr>
              <a:t>, loading only needed portions into memory, saving resources during repeated large-file access.</a:t>
            </a:r>
            <a:br>
              <a:rPr lang="en-US" dirty="0">
                <a:ea typeface="+mn-lt"/>
                <a:cs typeface="+mn-lt"/>
              </a:rPr>
            </a:br>
            <a:endParaRPr lang="en-US"/>
          </a:p>
          <a:p>
            <a:pPr marL="285750" indent="-285750" defTabSz="91440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In search-heavy applications, </a:t>
            </a:r>
            <a:r>
              <a:rPr lang="en-US" err="1">
                <a:ea typeface="+mn-lt"/>
                <a:cs typeface="+mn-lt"/>
              </a:rPr>
              <a:t>mmap</a:t>
            </a:r>
            <a:r>
              <a:rPr lang="en-US">
                <a:ea typeface="+mn-lt"/>
                <a:cs typeface="+mn-lt"/>
              </a:rPr>
              <a:t> allows </a:t>
            </a:r>
            <a:r>
              <a:rPr lang="en-US" b="1">
                <a:ea typeface="+mn-lt"/>
                <a:cs typeface="+mn-lt"/>
              </a:rPr>
              <a:t>efficient scanning</a:t>
            </a:r>
            <a:r>
              <a:rPr lang="en-US">
                <a:ea typeface="+mn-lt"/>
                <a:cs typeface="+mn-lt"/>
              </a:rPr>
              <a:t> of large document corpora or vector stores by accessing contiguous memory regions directly.</a:t>
            </a:r>
          </a:p>
          <a:p>
            <a:pPr defTabSz="914400"/>
            <a:endParaRPr lang="en-US" b="1" dirty="0">
              <a:ea typeface="Calibri"/>
              <a:cs typeface="Calibri"/>
            </a:endParaRPr>
          </a:p>
        </p:txBody>
      </p:sp>
      <p:pic>
        <p:nvPicPr>
          <p:cNvPr id="8" name="Content Placeholder 7" descr="A diagram of a computer hardware system&#10;&#10;AI-generated content may be incorrect.">
            <a:extLst>
              <a:ext uri="{FF2B5EF4-FFF2-40B4-BE49-F238E27FC236}">
                <a16:creationId xmlns:a16="http://schemas.microsoft.com/office/drawing/2014/main" id="{DDD42B3F-5784-7675-0081-728B9C53F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4229" y="2227426"/>
            <a:ext cx="2726675" cy="2766431"/>
          </a:xfrm>
          <a:prstGeom prst="rect">
            <a:avLst/>
          </a:pr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036218" y="6209414"/>
            <a:ext cx="5107781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C382D6-BBA9-D0BD-8CC5-C795C73E36D0}"/>
              </a:ext>
            </a:extLst>
          </p:cNvPr>
          <p:cNvSpPr txBox="1"/>
          <p:nvPr/>
        </p:nvSpPr>
        <p:spPr>
          <a:xfrm>
            <a:off x="1277764" y="2226104"/>
            <a:ext cx="2743199" cy="3657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09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2722</Words>
  <Application>Microsoft Macintosh PowerPoint</Application>
  <PresentationFormat>On-screen Show (4:3)</PresentationFormat>
  <Paragraphs>253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Courier New</vt:lpstr>
      <vt:lpstr>Helvetica Neue</vt:lpstr>
      <vt:lpstr>Office Theme</vt:lpstr>
      <vt:lpstr>Project TLDR: Standalone Desktop Application for Question Answering and Summarization</vt:lpstr>
      <vt:lpstr>Introduction</vt:lpstr>
      <vt:lpstr>Motivations</vt:lpstr>
      <vt:lpstr>Data leakage risks with LLMs</vt:lpstr>
      <vt:lpstr>Our Contributions</vt:lpstr>
      <vt:lpstr>Related Work</vt:lpstr>
      <vt:lpstr>Theoretical Background</vt:lpstr>
      <vt:lpstr>Apple Silicon and The M1 SOC</vt:lpstr>
      <vt:lpstr>DMA and MMap</vt:lpstr>
      <vt:lpstr>Quantization</vt:lpstr>
      <vt:lpstr>Quantization formats in GGML</vt:lpstr>
      <vt:lpstr>LLM and Transformers</vt:lpstr>
      <vt:lpstr>Core Concepts in LLM Inference</vt:lpstr>
      <vt:lpstr>Apple Neural Engine</vt:lpstr>
      <vt:lpstr>Tinygrad Project</vt:lpstr>
      <vt:lpstr>Retrieval Augmented Generation (RAG)</vt:lpstr>
      <vt:lpstr>Embedding Phase</vt:lpstr>
      <vt:lpstr>Retrieval &amp; Generation Phase</vt:lpstr>
      <vt:lpstr>Implementation</vt:lpstr>
      <vt:lpstr>TLDR Application Modules</vt:lpstr>
      <vt:lpstr>User Interface (MacOS Application)</vt:lpstr>
      <vt:lpstr>User Interface – A Sneak Peek</vt:lpstr>
      <vt:lpstr>The RAG Backend – Module interactions</vt:lpstr>
      <vt:lpstr>The RAG Backend (C++ Static Library – lib_tldr)</vt:lpstr>
      <vt:lpstr>Vectordump files</vt:lpstr>
      <vt:lpstr>NPU Accelerator (lib-npu_accelerator)</vt:lpstr>
      <vt:lpstr>NPU accelerator workflow</vt:lpstr>
      <vt:lpstr>NPU Module Benefits</vt:lpstr>
      <vt:lpstr>Llama.cpp</vt:lpstr>
      <vt:lpstr>Database (PostgreSQL)</vt:lpstr>
      <vt:lpstr>Overall workflow </vt:lpstr>
      <vt:lpstr>Application Workflow - System Initialization</vt:lpstr>
      <vt:lpstr>Application Workflow - Index Corpus Directory</vt:lpstr>
      <vt:lpstr>Application Workflow - Perform RAG</vt:lpstr>
      <vt:lpstr>Demonstration</vt:lpstr>
      <vt:lpstr>Limitations</vt:lpstr>
      <vt:lpstr>Future Work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Manu Hegde</cp:lastModifiedBy>
  <cp:revision>1648</cp:revision>
  <dcterms:created xsi:type="dcterms:W3CDTF">2013-01-27T09:14:16Z</dcterms:created>
  <dcterms:modified xsi:type="dcterms:W3CDTF">2025-05-27T09:11:22Z</dcterms:modified>
  <cp:category/>
</cp:coreProperties>
</file>